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7sOe7mG0AYVQ5VGyDFHW/9jR34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02" name="Google Shape;10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5" name="Google Shape;1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6" name="Google Shape;1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2" name="Google Shape;7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3" name="Google Shape;7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8" name="Google Shape;7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9" name="Google Shape;7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1" name="Google Shape;2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2" name="Google Shape;2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7" name="Google Shape;2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8" name="Google Shape;2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4" name="Google Shape;3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5" name="Google Shape;3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3" name="Google Shape;4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4" name="Google Shape;4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9" name="Google Shape;4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3" name="Google Shape;5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9" name="Google Shape;5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0" name="Google Shape;6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2"/>
          <p:cNvSpPr>
            <a:spLocks noGrp="1"/>
          </p:cNvSpPr>
          <p:nvPr>
            <p:ph type="pic" idx="2"/>
          </p:nvPr>
        </p:nvSpPr>
        <p:spPr>
          <a:xfrm>
            <a:off x="5183188" y="987425"/>
            <a:ext cx="6172200" cy="4873625"/>
          </a:xfrm>
          <a:prstGeom prst="rect">
            <a:avLst/>
          </a:prstGeom>
          <a:noFill/>
          <a:ln>
            <a:noFill/>
          </a:ln>
        </p:spPr>
      </p:sp>
      <p:sp>
        <p:nvSpPr>
          <p:cNvPr id="64" name="Google Shape;64;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6" name="Google Shape;6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7" name="Google Shape;6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Shape 83"/>
        <p:cNvGrpSpPr/>
        <p:nvPr/>
      </p:nvGrpSpPr>
      <p:grpSpPr>
        <a:xfrm>
          <a:off x="0" y="0"/>
          <a:ext cx="0" cy="0"/>
          <a:chOff x="0" y="0"/>
          <a:chExt cx="0" cy="0"/>
        </a:xfrm>
      </p:grpSpPr>
      <p:sp>
        <p:nvSpPr>
          <p:cNvPr id="84" name="Google Shape;84;p1"/>
          <p:cNvSpPr txBox="1"/>
          <p:nvPr/>
        </p:nvSpPr>
        <p:spPr>
          <a:xfrm>
            <a:off x="2111816" y="133805"/>
            <a:ext cx="7878300" cy="923400"/>
          </a:xfrm>
          <a:prstGeom prst="rect">
            <a:avLst/>
          </a:prstGeom>
          <a:solidFill>
            <a:srgbClr val="DDEAF6"/>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1" i="0" u="sng" strike="noStrike" cap="none" dirty="0">
                <a:solidFill>
                  <a:schemeClr val="dk1"/>
                </a:solidFill>
                <a:latin typeface="Calibri"/>
                <a:ea typeface="Calibri"/>
                <a:cs typeface="Calibri"/>
                <a:sym typeface="Calibri"/>
              </a:rPr>
              <a:t>‘Discovery’ </a:t>
            </a:r>
            <a:endParaRPr sz="1800" b="1" i="0" u="sng"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chemeClr val="dk1"/>
                </a:solidFill>
                <a:latin typeface="Calibri"/>
                <a:ea typeface="Calibri"/>
                <a:cs typeface="Calibri"/>
                <a:sym typeface="Calibri"/>
              </a:rPr>
              <a:t>Spring Term </a:t>
            </a:r>
            <a:r>
              <a:rPr lang="en-GB" sz="1800" b="1" dirty="0">
                <a:solidFill>
                  <a:schemeClr val="dk1"/>
                </a:solidFill>
                <a:latin typeface="Calibri"/>
                <a:ea typeface="Calibri"/>
                <a:cs typeface="Calibri"/>
                <a:sym typeface="Calibri"/>
              </a:rPr>
              <a:t>2</a:t>
            </a:r>
            <a:r>
              <a:rPr lang="en-GB" sz="1800" b="1" i="0" u="none" strike="noStrike" cap="none" dirty="0">
                <a:solidFill>
                  <a:schemeClr val="dk1"/>
                </a:solidFill>
                <a:latin typeface="Calibri"/>
                <a:ea typeface="Calibri"/>
                <a:cs typeface="Calibri"/>
                <a:sym typeface="Calibri"/>
              </a:rPr>
              <a:t>- Daycare (EYFS)- 2023 </a:t>
            </a:r>
            <a:endParaRPr sz="14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chemeClr val="dk1"/>
                </a:solidFill>
                <a:latin typeface="Calibri"/>
                <a:ea typeface="Calibri"/>
                <a:cs typeface="Calibri"/>
                <a:sym typeface="Calibri"/>
              </a:rPr>
              <a:t>Comper Foundation Stage School</a:t>
            </a:r>
            <a:endParaRPr sz="1400" b="1" i="0" u="none" strike="noStrike" cap="none" dirty="0">
              <a:solidFill>
                <a:srgbClr val="00CC00"/>
              </a:solidFill>
              <a:latin typeface="Arial"/>
              <a:ea typeface="Arial"/>
              <a:cs typeface="Arial"/>
              <a:sym typeface="Arial"/>
            </a:endParaRPr>
          </a:p>
        </p:txBody>
      </p:sp>
      <p:sp>
        <p:nvSpPr>
          <p:cNvPr id="85" name="Google Shape;85;p1"/>
          <p:cNvSpPr txBox="1"/>
          <p:nvPr/>
        </p:nvSpPr>
        <p:spPr>
          <a:xfrm>
            <a:off x="2115116" y="2837103"/>
            <a:ext cx="7878300" cy="2031900"/>
          </a:xfrm>
          <a:prstGeom prst="rect">
            <a:avLst/>
          </a:prstGeom>
          <a:solidFill>
            <a:srgbClr val="DDEAF6"/>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Calibri"/>
                <a:ea typeface="Calibri"/>
                <a:cs typeface="Calibri"/>
                <a:sym typeface="Calibri"/>
              </a:rPr>
              <a:t>As you are aware we use Tapestry, to communicate as well as celebrating your child's learning and development. Why not share what you have been up to at home? </a:t>
            </a:r>
            <a:r>
              <a:rPr lang="en-GB" sz="1800" dirty="0">
                <a:solidFill>
                  <a:schemeClr val="dk1"/>
                </a:solidFill>
                <a:latin typeface="Calibri"/>
                <a:ea typeface="Calibri"/>
                <a:cs typeface="Calibri"/>
                <a:sym typeface="Calibri"/>
              </a:rPr>
              <a:t>If you are unsure of how to use Tapestry, please ask a member of staff for support.  </a:t>
            </a:r>
            <a:r>
              <a:rPr lang="en-GB" sz="1800" b="0" i="0" u="none" strike="noStrike" cap="none" dirty="0">
                <a:solidFill>
                  <a:schemeClr val="dk1"/>
                </a:solidFill>
                <a:latin typeface="Calibri"/>
                <a:ea typeface="Calibri"/>
                <a:cs typeface="Calibri"/>
                <a:sym typeface="Calibri"/>
              </a:rPr>
              <a:t>  </a:t>
            </a:r>
            <a:endParaRPr sz="18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Calibri"/>
                <a:ea typeface="Calibri"/>
                <a:cs typeface="Calibri"/>
                <a:sym typeface="Calibri"/>
              </a:rPr>
              <a:t>Some of the activities we will be doing this term include:</a:t>
            </a:r>
            <a:endParaRPr sz="1800" b="0" i="0" u="none" strike="noStrike" cap="none" dirty="0">
              <a:solidFill>
                <a:schemeClr val="dk1"/>
              </a:solidFill>
              <a:latin typeface="Calibri"/>
              <a:ea typeface="Calibri"/>
              <a:cs typeface="Calibri"/>
              <a:sym typeface="Calibri"/>
            </a:endParaRPr>
          </a:p>
        </p:txBody>
      </p:sp>
      <p:sp>
        <p:nvSpPr>
          <p:cNvPr id="86" name="Google Shape;86;p1"/>
          <p:cNvSpPr txBox="1"/>
          <p:nvPr/>
        </p:nvSpPr>
        <p:spPr>
          <a:xfrm>
            <a:off x="2111825" y="1177499"/>
            <a:ext cx="7878300" cy="1262100"/>
          </a:xfrm>
          <a:prstGeom prst="rect">
            <a:avLst/>
          </a:prstGeom>
          <a:solidFill>
            <a:srgbClr val="DDEAF6"/>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Calibri"/>
                <a:ea typeface="Calibri"/>
                <a:cs typeface="Calibri"/>
                <a:sym typeface="Calibri"/>
              </a:rPr>
              <a:t>This half term </a:t>
            </a:r>
            <a:r>
              <a:rPr lang="en-GB" sz="1800" dirty="0">
                <a:solidFill>
                  <a:schemeClr val="dk1"/>
                </a:solidFill>
                <a:latin typeface="Calibri"/>
                <a:ea typeface="Calibri"/>
                <a:cs typeface="Calibri"/>
                <a:sym typeface="Calibri"/>
              </a:rPr>
              <a:t>we will continue with the </a:t>
            </a:r>
            <a:r>
              <a:rPr lang="en-GB" sz="1800" b="0" i="0" u="none" strike="noStrike" cap="none" dirty="0">
                <a:solidFill>
                  <a:schemeClr val="dk1"/>
                </a:solidFill>
                <a:latin typeface="Calibri"/>
                <a:ea typeface="Calibri"/>
                <a:cs typeface="Calibri"/>
                <a:sym typeface="Calibri"/>
              </a:rPr>
              <a:t>topic </a:t>
            </a:r>
            <a:r>
              <a:rPr lang="en-GB" sz="1800" dirty="0">
                <a:solidFill>
                  <a:schemeClr val="dk1"/>
                </a:solidFill>
                <a:latin typeface="Calibri"/>
                <a:ea typeface="Calibri"/>
                <a:cs typeface="Calibri"/>
                <a:sym typeface="Calibri"/>
              </a:rPr>
              <a:t>‘discovery’</a:t>
            </a:r>
            <a:r>
              <a:rPr lang="en-GB" sz="1800" b="0" i="0" u="none" strike="noStrike" cap="none" dirty="0">
                <a:solidFill>
                  <a:schemeClr val="dk1"/>
                </a:solidFill>
                <a:latin typeface="Calibri"/>
                <a:ea typeface="Calibri"/>
                <a:cs typeface="Calibri"/>
                <a:sym typeface="Calibri"/>
              </a:rPr>
              <a:t> while</a:t>
            </a:r>
            <a:r>
              <a:rPr lang="en-GB" sz="1800" dirty="0">
                <a:solidFill>
                  <a:schemeClr val="dk1"/>
                </a:solidFill>
                <a:latin typeface="Calibri"/>
                <a:ea typeface="Calibri"/>
                <a:cs typeface="Calibri"/>
                <a:sym typeface="Calibri"/>
              </a:rPr>
              <a:t> also exploring this terms  value, curiosity.  </a:t>
            </a:r>
            <a:endParaRPr sz="18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2000"/>
              <a:buFont typeface="Arial"/>
              <a:buNone/>
            </a:pPr>
            <a:r>
              <a:rPr lang="en-GB" sz="2000" b="1" i="0" u="none" strike="noStrike" cap="none" dirty="0">
                <a:solidFill>
                  <a:srgbClr val="00CC00"/>
                </a:solidFill>
                <a:latin typeface="Calibri"/>
                <a:ea typeface="Calibri"/>
                <a:cs typeface="Calibri"/>
                <a:sym typeface="Calibri"/>
              </a:rPr>
              <a:t>Our value this term is: </a:t>
            </a:r>
            <a:r>
              <a:rPr lang="en-GB" sz="2000" b="1" dirty="0">
                <a:solidFill>
                  <a:srgbClr val="00CC00"/>
                </a:solidFill>
                <a:latin typeface="Calibri"/>
                <a:ea typeface="Calibri"/>
                <a:cs typeface="Calibri"/>
                <a:sym typeface="Calibri"/>
              </a:rPr>
              <a:t>Curiosity </a:t>
            </a:r>
            <a:r>
              <a:rPr lang="en-GB" sz="2000" b="1" i="0" u="none" strike="noStrike" cap="none" dirty="0">
                <a:solidFill>
                  <a:srgbClr val="00CC00"/>
                </a:solidFill>
                <a:latin typeface="Calibri"/>
                <a:ea typeface="Calibri"/>
                <a:cs typeface="Calibri"/>
                <a:sym typeface="Calibri"/>
              </a:rPr>
              <a:t> </a:t>
            </a:r>
            <a:endParaRPr sz="18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2000"/>
              <a:buFont typeface="Arial"/>
              <a:buNone/>
            </a:pPr>
            <a:r>
              <a:rPr lang="en-GB" sz="2000" b="1" i="0" u="none" strike="noStrike" cap="none" dirty="0">
                <a:solidFill>
                  <a:srgbClr val="00CC00"/>
                </a:solidFill>
                <a:latin typeface="Calibri"/>
                <a:ea typeface="Calibri"/>
                <a:cs typeface="Calibri"/>
                <a:sym typeface="Calibri"/>
              </a:rPr>
              <a:t>Our BIG question this term is: Why?</a:t>
            </a:r>
            <a:endParaRPr sz="1800" b="0" i="0" u="none" strike="noStrike" cap="none" dirty="0">
              <a:solidFill>
                <a:schemeClr val="dk1"/>
              </a:solidFill>
              <a:latin typeface="Calibri"/>
              <a:ea typeface="Calibri"/>
              <a:cs typeface="Calibri"/>
              <a:sym typeface="Calibri"/>
            </a:endParaRPr>
          </a:p>
        </p:txBody>
      </p:sp>
      <p:sp>
        <p:nvSpPr>
          <p:cNvPr id="87" name="Google Shape;87;p1"/>
          <p:cNvSpPr txBox="1"/>
          <p:nvPr/>
        </p:nvSpPr>
        <p:spPr>
          <a:xfrm>
            <a:off x="2115125" y="5690800"/>
            <a:ext cx="4078800" cy="584735"/>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600" b="1" i="0" u="none" strike="noStrike" cap="none" dirty="0">
                <a:solidFill>
                  <a:schemeClr val="dk1"/>
                </a:solidFill>
                <a:latin typeface="Calibri"/>
                <a:ea typeface="Calibri"/>
                <a:cs typeface="Calibri"/>
                <a:sym typeface="Calibri"/>
              </a:rPr>
              <a:t>Exploring health and wellbeing - visiting our local yoga studio </a:t>
            </a:r>
            <a:endParaRPr sz="1200" b="1" i="0" u="none" strike="noStrike" cap="none" dirty="0">
              <a:solidFill>
                <a:srgbClr val="000000"/>
              </a:solidFill>
              <a:latin typeface="Arial"/>
              <a:ea typeface="Arial"/>
              <a:cs typeface="Arial"/>
              <a:sym typeface="Arial"/>
            </a:endParaRPr>
          </a:p>
        </p:txBody>
      </p:sp>
      <p:sp>
        <p:nvSpPr>
          <p:cNvPr id="88" name="Google Shape;88;p1"/>
          <p:cNvSpPr txBox="1"/>
          <p:nvPr/>
        </p:nvSpPr>
        <p:spPr>
          <a:xfrm>
            <a:off x="2288725" y="6521550"/>
            <a:ext cx="7704600" cy="307800"/>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b="1" dirty="0"/>
              <a:t> Experimenting to make pancakes on Shrove Tuesday</a:t>
            </a:r>
            <a:endParaRPr b="1" i="0" u="none" strike="noStrike" cap="none" dirty="0">
              <a:solidFill>
                <a:srgbClr val="000000"/>
              </a:solidFill>
              <a:latin typeface="Arial"/>
              <a:ea typeface="Arial"/>
              <a:cs typeface="Arial"/>
              <a:sym typeface="Arial"/>
            </a:endParaRPr>
          </a:p>
        </p:txBody>
      </p:sp>
      <p:pic>
        <p:nvPicPr>
          <p:cNvPr id="89" name="Google Shape;89;p1"/>
          <p:cNvPicPr preferRelativeResize="0"/>
          <p:nvPr/>
        </p:nvPicPr>
        <p:blipFill rotWithShape="1">
          <a:blip r:embed="rId3">
            <a:alphaModFix/>
          </a:blip>
          <a:srcRect/>
          <a:stretch/>
        </p:blipFill>
        <p:spPr>
          <a:xfrm>
            <a:off x="5766244" y="3997349"/>
            <a:ext cx="576054" cy="523199"/>
          </a:xfrm>
          <a:prstGeom prst="rect">
            <a:avLst/>
          </a:prstGeom>
          <a:noFill/>
          <a:ln>
            <a:noFill/>
          </a:ln>
        </p:spPr>
      </p:pic>
      <p:sp>
        <p:nvSpPr>
          <p:cNvPr id="90" name="Google Shape;90;p1"/>
          <p:cNvSpPr txBox="1"/>
          <p:nvPr/>
        </p:nvSpPr>
        <p:spPr>
          <a:xfrm>
            <a:off x="2115125" y="4983375"/>
            <a:ext cx="4078800" cy="584735"/>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100"/>
              <a:buFont typeface="Arial"/>
              <a:buNone/>
            </a:pPr>
            <a:r>
              <a:rPr lang="en-GB" sz="1600" b="1" dirty="0">
                <a:latin typeface="Calibri" panose="020F0502020204030204" pitchFamily="34" charset="0"/>
                <a:cs typeface="Calibri" panose="020F0502020204030204" pitchFamily="34" charset="0"/>
              </a:rPr>
              <a:t>Starting to planting ready for the introduction of spring </a:t>
            </a:r>
            <a:endParaRPr sz="1600" b="1" i="0" u="none" strike="noStrike" cap="none" dirty="0">
              <a:solidFill>
                <a:srgbClr val="000000"/>
              </a:solidFill>
              <a:latin typeface="Calibri" panose="020F0502020204030204" pitchFamily="34" charset="0"/>
              <a:cs typeface="Calibri" panose="020F0502020204030204" pitchFamily="34" charset="0"/>
            </a:endParaRPr>
          </a:p>
        </p:txBody>
      </p:sp>
      <p:sp>
        <p:nvSpPr>
          <p:cNvPr id="91" name="Google Shape;91;p1"/>
          <p:cNvSpPr txBox="1"/>
          <p:nvPr/>
        </p:nvSpPr>
        <p:spPr>
          <a:xfrm>
            <a:off x="6261288" y="4983375"/>
            <a:ext cx="3732000" cy="584735"/>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600" b="1" dirty="0">
                <a:latin typeface="Calibri" panose="020F0502020204030204" pitchFamily="34" charset="0"/>
                <a:cs typeface="Calibri" panose="020F0502020204030204" pitchFamily="34" charset="0"/>
              </a:rPr>
              <a:t>Attempting science experiments through cause and effect</a:t>
            </a:r>
            <a:endParaRPr sz="1600" b="1" i="0" u="none" strike="noStrike" cap="none" dirty="0">
              <a:solidFill>
                <a:srgbClr val="000000"/>
              </a:solidFill>
              <a:latin typeface="Calibri" panose="020F0502020204030204" pitchFamily="34" charset="0"/>
              <a:cs typeface="Calibri" panose="020F0502020204030204" pitchFamily="34" charset="0"/>
              <a:sym typeface="Arial"/>
            </a:endParaRPr>
          </a:p>
        </p:txBody>
      </p:sp>
      <p:pic>
        <p:nvPicPr>
          <p:cNvPr id="92" name="Google Shape;92;p1"/>
          <p:cNvPicPr preferRelativeResize="0"/>
          <p:nvPr/>
        </p:nvPicPr>
        <p:blipFill rotWithShape="1">
          <a:blip r:embed="rId4">
            <a:alphaModFix/>
          </a:blip>
          <a:srcRect/>
          <a:stretch/>
        </p:blipFill>
        <p:spPr>
          <a:xfrm>
            <a:off x="8607745" y="278476"/>
            <a:ext cx="1261981" cy="634039"/>
          </a:xfrm>
          <a:prstGeom prst="rect">
            <a:avLst/>
          </a:prstGeom>
          <a:noFill/>
          <a:ln>
            <a:noFill/>
          </a:ln>
        </p:spPr>
      </p:pic>
      <p:pic>
        <p:nvPicPr>
          <p:cNvPr id="93" name="Google Shape;93;p1"/>
          <p:cNvPicPr preferRelativeResize="0"/>
          <p:nvPr/>
        </p:nvPicPr>
        <p:blipFill rotWithShape="1">
          <a:blip r:embed="rId5">
            <a:alphaModFix/>
          </a:blip>
          <a:srcRect/>
          <a:stretch/>
        </p:blipFill>
        <p:spPr>
          <a:xfrm>
            <a:off x="2355862" y="242887"/>
            <a:ext cx="1182727" cy="646232"/>
          </a:xfrm>
          <a:prstGeom prst="rect">
            <a:avLst/>
          </a:prstGeom>
          <a:noFill/>
          <a:ln>
            <a:noFill/>
          </a:ln>
        </p:spPr>
      </p:pic>
      <p:sp>
        <p:nvSpPr>
          <p:cNvPr id="94" name="Google Shape;94;p1"/>
          <p:cNvSpPr txBox="1"/>
          <p:nvPr/>
        </p:nvSpPr>
        <p:spPr>
          <a:xfrm>
            <a:off x="10046450" y="4520550"/>
            <a:ext cx="2088300" cy="2308800"/>
          </a:xfrm>
          <a:prstGeom prst="rect">
            <a:avLst/>
          </a:prstGeom>
          <a:solidFill>
            <a:srgbClr val="6AA84F"/>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chemeClr val="dk1"/>
                </a:solidFill>
                <a:latin typeface="Calibri"/>
                <a:ea typeface="Calibri"/>
                <a:cs typeface="Calibri"/>
                <a:sym typeface="Calibri"/>
              </a:rPr>
              <a:t>This term we will be celebrating: </a:t>
            </a:r>
            <a:r>
              <a:rPr lang="en-GB" sz="1800" b="1" dirty="0">
                <a:solidFill>
                  <a:schemeClr val="dk1"/>
                </a:solidFill>
                <a:latin typeface="Calibri"/>
                <a:ea typeface="Calibri"/>
                <a:cs typeface="Calibri"/>
                <a:sym typeface="Calibri"/>
              </a:rPr>
              <a:t>Shrove Tuesday, World Book Day, Mother’s Day, Mental Health Awareness Week and Science Week! </a:t>
            </a:r>
            <a:endParaRPr sz="1800" b="1" dirty="0">
              <a:solidFill>
                <a:schemeClr val="dk1"/>
              </a:solidFill>
              <a:latin typeface="Calibri"/>
              <a:ea typeface="Calibri"/>
              <a:cs typeface="Calibri"/>
              <a:sym typeface="Calibri"/>
            </a:endParaRPr>
          </a:p>
        </p:txBody>
      </p:sp>
      <p:sp>
        <p:nvSpPr>
          <p:cNvPr id="95" name="Google Shape;95;p1"/>
          <p:cNvSpPr txBox="1"/>
          <p:nvPr/>
        </p:nvSpPr>
        <p:spPr>
          <a:xfrm>
            <a:off x="6261300" y="5752477"/>
            <a:ext cx="3623700" cy="584735"/>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600" b="1" dirty="0">
                <a:latin typeface="Calibri" panose="020F0502020204030204" pitchFamily="34" charset="0"/>
                <a:cs typeface="Calibri" panose="020F0502020204030204" pitchFamily="34" charset="0"/>
              </a:rPr>
              <a:t>Creating Mother’s Day cards</a:t>
            </a:r>
            <a:br>
              <a:rPr lang="en-GB" sz="1600" b="1" dirty="0">
                <a:latin typeface="Calibri" panose="020F0502020204030204" pitchFamily="34" charset="0"/>
                <a:cs typeface="Calibri" panose="020F0502020204030204" pitchFamily="34" charset="0"/>
              </a:rPr>
            </a:br>
            <a:endParaRPr sz="1600" b="1" i="0" u="none" strike="noStrike" cap="none" dirty="0">
              <a:solidFill>
                <a:srgbClr val="000000"/>
              </a:solidFill>
              <a:latin typeface="Calibri" panose="020F0502020204030204" pitchFamily="34" charset="0"/>
              <a:cs typeface="Calibri" panose="020F0502020204030204" pitchFamily="34" charset="0"/>
            </a:endParaRPr>
          </a:p>
        </p:txBody>
      </p:sp>
      <p:sp>
        <p:nvSpPr>
          <p:cNvPr id="96" name="Google Shape;96;p1"/>
          <p:cNvSpPr txBox="1"/>
          <p:nvPr/>
        </p:nvSpPr>
        <p:spPr>
          <a:xfrm>
            <a:off x="10046450" y="133800"/>
            <a:ext cx="2088300" cy="4248300"/>
          </a:xfrm>
          <a:prstGeom prst="rect">
            <a:avLst/>
          </a:prstGeom>
          <a:solidFill>
            <a:srgbClr val="6AA84F"/>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1" i="0" u="none" strike="noStrike" cap="none" dirty="0">
                <a:solidFill>
                  <a:schemeClr val="dk1"/>
                </a:solidFill>
                <a:latin typeface="Calibri"/>
                <a:ea typeface="Calibri"/>
                <a:cs typeface="Calibri"/>
                <a:sym typeface="Calibri"/>
              </a:rPr>
              <a:t>Our  key words this term are:</a:t>
            </a:r>
            <a:endParaRPr sz="1800" b="1" i="0" u="none" strike="noStrike" cap="none" dirty="0">
              <a:solidFill>
                <a:schemeClr val="dk1"/>
              </a:solidFill>
              <a:latin typeface="Calibri"/>
              <a:ea typeface="Calibri"/>
              <a:cs typeface="Calibri"/>
              <a:sym typeface="Calibri"/>
            </a:endParaRPr>
          </a:p>
          <a:p>
            <a:pPr marL="457200" marR="0" lvl="0" indent="-342900" algn="l" rtl="0">
              <a:lnSpc>
                <a:spcPct val="100000"/>
              </a:lnSpc>
              <a:spcBef>
                <a:spcPts val="0"/>
              </a:spcBef>
              <a:spcAft>
                <a:spcPts val="0"/>
              </a:spcAft>
              <a:buClr>
                <a:schemeClr val="dk1"/>
              </a:buClr>
              <a:buSzPts val="1800"/>
              <a:buFont typeface="Calibri"/>
              <a:buChar char="●"/>
            </a:pPr>
            <a:r>
              <a:rPr lang="en-GB" sz="1800" b="1" i="0" u="none" strike="noStrike" cap="none" dirty="0">
                <a:solidFill>
                  <a:schemeClr val="dk1"/>
                </a:solidFill>
                <a:latin typeface="Calibri"/>
                <a:ea typeface="Calibri"/>
                <a:cs typeface="Calibri"/>
                <a:sym typeface="Calibri"/>
              </a:rPr>
              <a:t>Grow</a:t>
            </a:r>
            <a:endParaRPr sz="1800" b="1"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1" i="0" u="none" strike="noStrike" cap="none" dirty="0">
              <a:solidFill>
                <a:schemeClr val="dk1"/>
              </a:solidFill>
              <a:latin typeface="Calibri"/>
              <a:ea typeface="Calibri"/>
              <a:cs typeface="Calibri"/>
              <a:sym typeface="Calibri"/>
            </a:endParaRPr>
          </a:p>
          <a:p>
            <a:pPr marL="457200" marR="0" lvl="0" indent="-342900" algn="l" rtl="0">
              <a:lnSpc>
                <a:spcPct val="100000"/>
              </a:lnSpc>
              <a:spcBef>
                <a:spcPts val="0"/>
              </a:spcBef>
              <a:spcAft>
                <a:spcPts val="0"/>
              </a:spcAft>
              <a:buClr>
                <a:schemeClr val="dk1"/>
              </a:buClr>
              <a:buSzPts val="1800"/>
              <a:buFont typeface="Calibri"/>
              <a:buChar char="●"/>
            </a:pPr>
            <a:r>
              <a:rPr lang="en-GB" sz="1800" b="1" i="0" u="none" strike="noStrike" cap="none" dirty="0">
                <a:solidFill>
                  <a:schemeClr val="dk1"/>
                </a:solidFill>
                <a:latin typeface="Calibri"/>
                <a:ea typeface="Calibri"/>
                <a:cs typeface="Calibri"/>
                <a:sym typeface="Calibri"/>
              </a:rPr>
              <a:t>Kind</a:t>
            </a:r>
            <a:endParaRPr sz="1800" b="1" i="0" u="none" strike="noStrike" cap="none" dirty="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endParaRPr sz="1800" b="1" i="0" u="none" strike="noStrike" cap="none" dirty="0">
              <a:solidFill>
                <a:schemeClr val="dk1"/>
              </a:solidFill>
              <a:latin typeface="Calibri"/>
              <a:ea typeface="Calibri"/>
              <a:cs typeface="Calibri"/>
              <a:sym typeface="Calibri"/>
            </a:endParaRPr>
          </a:p>
          <a:p>
            <a:pPr marL="457200" marR="0" lvl="0" indent="-342900" algn="l" rtl="0">
              <a:lnSpc>
                <a:spcPct val="100000"/>
              </a:lnSpc>
              <a:spcBef>
                <a:spcPts val="0"/>
              </a:spcBef>
              <a:spcAft>
                <a:spcPts val="0"/>
              </a:spcAft>
              <a:buClr>
                <a:schemeClr val="dk1"/>
              </a:buClr>
              <a:buSzPts val="1800"/>
              <a:buFont typeface="Calibri"/>
              <a:buChar char="●"/>
            </a:pPr>
            <a:r>
              <a:rPr lang="en-GB" sz="1800" b="1" i="0" u="none" strike="noStrike" cap="none" dirty="0">
                <a:solidFill>
                  <a:schemeClr val="dk1"/>
                </a:solidFill>
                <a:latin typeface="Calibri"/>
                <a:ea typeface="Calibri"/>
                <a:cs typeface="Calibri"/>
                <a:sym typeface="Calibri"/>
              </a:rPr>
              <a:t>Attempt </a:t>
            </a:r>
            <a:endParaRPr sz="1800" b="1" i="0" u="none" strike="noStrike" cap="none" dirty="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endParaRPr sz="1800" b="1" i="0" u="none" strike="noStrike" cap="none" dirty="0">
              <a:solidFill>
                <a:schemeClr val="dk1"/>
              </a:solidFill>
              <a:latin typeface="Calibri"/>
              <a:ea typeface="Calibri"/>
              <a:cs typeface="Calibri"/>
              <a:sym typeface="Calibri"/>
            </a:endParaRPr>
          </a:p>
          <a:p>
            <a:pPr marL="457200" marR="0" lvl="0" indent="-342900" algn="l" rtl="0">
              <a:lnSpc>
                <a:spcPct val="100000"/>
              </a:lnSpc>
              <a:spcBef>
                <a:spcPts val="0"/>
              </a:spcBef>
              <a:spcAft>
                <a:spcPts val="0"/>
              </a:spcAft>
              <a:buClr>
                <a:schemeClr val="dk1"/>
              </a:buClr>
              <a:buSzPts val="1800"/>
              <a:buFont typeface="Calibri"/>
              <a:buChar char="●"/>
            </a:pPr>
            <a:r>
              <a:rPr lang="en-GB" sz="1800" b="1" i="0" u="none" strike="noStrike" cap="none" dirty="0">
                <a:solidFill>
                  <a:schemeClr val="dk1"/>
                </a:solidFill>
                <a:latin typeface="Calibri"/>
                <a:ea typeface="Calibri"/>
                <a:cs typeface="Calibri"/>
                <a:sym typeface="Calibri"/>
              </a:rPr>
              <a:t>Repeat </a:t>
            </a:r>
            <a:endParaRPr sz="1800" b="1" i="0" u="none" strike="noStrike" cap="none" dirty="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endParaRPr sz="1800" b="1" i="0" u="none" strike="noStrike" cap="none" dirty="0">
              <a:solidFill>
                <a:schemeClr val="dk1"/>
              </a:solidFill>
              <a:latin typeface="Calibri"/>
              <a:ea typeface="Calibri"/>
              <a:cs typeface="Calibri"/>
              <a:sym typeface="Calibri"/>
            </a:endParaRPr>
          </a:p>
          <a:p>
            <a:pPr marL="457200" marR="0" lvl="0" indent="-342900" algn="l" rtl="0">
              <a:lnSpc>
                <a:spcPct val="100000"/>
              </a:lnSpc>
              <a:spcBef>
                <a:spcPts val="0"/>
              </a:spcBef>
              <a:spcAft>
                <a:spcPts val="0"/>
              </a:spcAft>
              <a:buClr>
                <a:schemeClr val="dk1"/>
              </a:buClr>
              <a:buSzPts val="1800"/>
              <a:buFont typeface="Calibri"/>
              <a:buChar char="●"/>
            </a:pPr>
            <a:r>
              <a:rPr lang="en-GB" sz="1800" b="1" i="0" u="none" strike="noStrike" cap="none" dirty="0">
                <a:solidFill>
                  <a:schemeClr val="dk1"/>
                </a:solidFill>
                <a:latin typeface="Calibri"/>
                <a:ea typeface="Calibri"/>
                <a:cs typeface="Calibri"/>
                <a:sym typeface="Calibri"/>
              </a:rPr>
              <a:t>Measure  </a:t>
            </a:r>
            <a:endParaRPr sz="1800" b="1" i="0" u="none" strike="noStrike" cap="none" dirty="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endParaRPr sz="1800" b="1" i="0" u="none" strike="noStrike" cap="none" dirty="0">
              <a:solidFill>
                <a:schemeClr val="dk1"/>
              </a:solidFill>
              <a:latin typeface="Calibri"/>
              <a:ea typeface="Calibri"/>
              <a:cs typeface="Calibri"/>
              <a:sym typeface="Calibri"/>
            </a:endParaRPr>
          </a:p>
          <a:p>
            <a:pPr marL="457200" marR="0" lvl="0" indent="-342900" algn="l" rtl="0">
              <a:lnSpc>
                <a:spcPct val="100000"/>
              </a:lnSpc>
              <a:spcBef>
                <a:spcPts val="0"/>
              </a:spcBef>
              <a:spcAft>
                <a:spcPts val="0"/>
              </a:spcAft>
              <a:buClr>
                <a:schemeClr val="dk1"/>
              </a:buClr>
              <a:buSzPts val="1800"/>
              <a:buFont typeface="Calibri"/>
              <a:buChar char="●"/>
            </a:pPr>
            <a:r>
              <a:rPr lang="en-GB" sz="1800" b="1" i="0" u="none" strike="noStrike" cap="none" dirty="0">
                <a:solidFill>
                  <a:schemeClr val="dk1"/>
                </a:solidFill>
                <a:latin typeface="Calibri"/>
                <a:ea typeface="Calibri"/>
                <a:cs typeface="Calibri"/>
                <a:sym typeface="Calibri"/>
              </a:rPr>
              <a:t>Experiment </a:t>
            </a:r>
            <a:endParaRPr sz="1800" b="1" i="0" u="none" strike="noStrike" cap="none" dirty="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800"/>
              <a:buFont typeface="Arial"/>
              <a:buNone/>
            </a:pPr>
            <a:endParaRPr sz="1800" b="1" i="0" u="none" strike="noStrike" cap="none" dirty="0">
              <a:solidFill>
                <a:schemeClr val="dk1"/>
              </a:solidFill>
              <a:latin typeface="Calibri"/>
              <a:ea typeface="Calibri"/>
              <a:cs typeface="Calibri"/>
              <a:sym typeface="Calibri"/>
            </a:endParaRPr>
          </a:p>
          <a:p>
            <a:pPr marL="457200" marR="0" lvl="0" indent="-342900" algn="l" rtl="0">
              <a:lnSpc>
                <a:spcPct val="100000"/>
              </a:lnSpc>
              <a:spcBef>
                <a:spcPts val="0"/>
              </a:spcBef>
              <a:spcAft>
                <a:spcPts val="0"/>
              </a:spcAft>
              <a:buClr>
                <a:schemeClr val="dk1"/>
              </a:buClr>
              <a:buSzPts val="1800"/>
              <a:buFont typeface="Calibri"/>
              <a:buChar char="●"/>
            </a:pPr>
            <a:r>
              <a:rPr lang="en-GB" sz="1800" b="1" i="0" u="none" strike="noStrike" cap="none" dirty="0">
                <a:solidFill>
                  <a:schemeClr val="dk1"/>
                </a:solidFill>
                <a:latin typeface="Calibri"/>
                <a:ea typeface="Calibri"/>
                <a:cs typeface="Calibri"/>
                <a:sym typeface="Calibri"/>
              </a:rPr>
              <a:t>Create </a:t>
            </a:r>
            <a:endParaRPr sz="1800" b="1" i="0" u="none" strike="noStrike" cap="none" dirty="0">
              <a:solidFill>
                <a:schemeClr val="dk1"/>
              </a:solidFill>
              <a:latin typeface="Calibri"/>
              <a:ea typeface="Calibri"/>
              <a:cs typeface="Calibri"/>
              <a:sym typeface="Calibri"/>
            </a:endParaRPr>
          </a:p>
        </p:txBody>
      </p:sp>
      <p:pic>
        <p:nvPicPr>
          <p:cNvPr id="97" name="Google Shape;97;p1"/>
          <p:cNvPicPr preferRelativeResize="0"/>
          <p:nvPr/>
        </p:nvPicPr>
        <p:blipFill rotWithShape="1">
          <a:blip r:embed="rId6">
            <a:alphaModFix/>
          </a:blip>
          <a:srcRect l="9718" r="10421"/>
          <a:stretch/>
        </p:blipFill>
        <p:spPr>
          <a:xfrm>
            <a:off x="108151" y="2528475"/>
            <a:ext cx="1733100" cy="1959425"/>
          </a:xfrm>
          <a:prstGeom prst="rect">
            <a:avLst/>
          </a:prstGeom>
          <a:noFill/>
          <a:ln>
            <a:noFill/>
          </a:ln>
        </p:spPr>
      </p:pic>
      <p:pic>
        <p:nvPicPr>
          <p:cNvPr id="98" name="Google Shape;98;p1"/>
          <p:cNvPicPr preferRelativeResize="0"/>
          <p:nvPr/>
        </p:nvPicPr>
        <p:blipFill>
          <a:blip r:embed="rId7">
            <a:alphaModFix/>
          </a:blip>
          <a:stretch>
            <a:fillRect/>
          </a:stretch>
        </p:blipFill>
        <p:spPr>
          <a:xfrm>
            <a:off x="140950" y="4659000"/>
            <a:ext cx="1733091" cy="2031900"/>
          </a:xfrm>
          <a:prstGeom prst="rect">
            <a:avLst/>
          </a:prstGeom>
          <a:noFill/>
          <a:ln>
            <a:noFill/>
          </a:ln>
        </p:spPr>
      </p:pic>
      <p:pic>
        <p:nvPicPr>
          <p:cNvPr id="99" name="Google Shape;99;p1"/>
          <p:cNvPicPr preferRelativeResize="0"/>
          <p:nvPr/>
        </p:nvPicPr>
        <p:blipFill rotWithShape="1">
          <a:blip r:embed="rId8">
            <a:alphaModFix/>
          </a:blip>
          <a:srcRect l="6279"/>
          <a:stretch/>
        </p:blipFill>
        <p:spPr>
          <a:xfrm>
            <a:off x="140950" y="152400"/>
            <a:ext cx="1700300" cy="22049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Shape 103"/>
        <p:cNvGrpSpPr/>
        <p:nvPr/>
      </p:nvGrpSpPr>
      <p:grpSpPr>
        <a:xfrm>
          <a:off x="0" y="0"/>
          <a:ext cx="0" cy="0"/>
          <a:chOff x="0" y="0"/>
          <a:chExt cx="0" cy="0"/>
        </a:xfrm>
      </p:grpSpPr>
      <p:sp>
        <p:nvSpPr>
          <p:cNvPr id="104" name="Google Shape;104;p2"/>
          <p:cNvSpPr txBox="1"/>
          <p:nvPr/>
        </p:nvSpPr>
        <p:spPr>
          <a:xfrm>
            <a:off x="182058" y="3375354"/>
            <a:ext cx="2882400" cy="3324600"/>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dirty="0">
                <a:solidFill>
                  <a:schemeClr val="dk1"/>
                </a:solidFill>
                <a:latin typeface="Calibri"/>
                <a:ea typeface="Calibri"/>
                <a:cs typeface="Calibri"/>
                <a:sym typeface="Calibri"/>
              </a:rPr>
              <a:t>Through rhymes, singing songs, games and techniques children are supported to develop their speaking and listening skills. </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dirty="0">
                <a:solidFill>
                  <a:schemeClr val="dk1"/>
                </a:solidFill>
                <a:latin typeface="Calibri"/>
                <a:ea typeface="Calibri"/>
                <a:cs typeface="Calibri"/>
                <a:sym typeface="Calibri"/>
              </a:rPr>
              <a:t>Children will be encouraged to practise developing their gross and fine motor skills which are key elements for mark making.  </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300"/>
              <a:buFont typeface="Arial"/>
              <a:buNone/>
            </a:pPr>
            <a:r>
              <a:rPr lang="en-GB" sz="1300" b="1" i="0" u="none" strike="noStrike" cap="none" dirty="0">
                <a:solidFill>
                  <a:schemeClr val="dk1"/>
                </a:solidFill>
                <a:latin typeface="Calibri"/>
                <a:ea typeface="Calibri"/>
                <a:cs typeface="Calibri"/>
                <a:sym typeface="Calibri"/>
              </a:rPr>
              <a:t>This terms we will be sharing</a:t>
            </a:r>
            <a:r>
              <a:rPr lang="en-GB" sz="1300" b="1" dirty="0">
                <a:solidFill>
                  <a:schemeClr val="dk1"/>
                </a:solidFill>
                <a:latin typeface="Calibri"/>
                <a:ea typeface="Calibri"/>
                <a:cs typeface="Calibri"/>
                <a:sym typeface="Calibri"/>
              </a:rPr>
              <a:t> our favourite text and inviting parents in to share stories to celebrate World Book Day. </a:t>
            </a:r>
            <a:endParaRPr sz="1300" b="1"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endParaRPr sz="1300" b="1"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300"/>
              <a:buFont typeface="Arial"/>
              <a:buNone/>
            </a:pPr>
            <a:endParaRPr sz="1300" b="1" dirty="0">
              <a:solidFill>
                <a:schemeClr val="dk1"/>
              </a:solidFill>
              <a:latin typeface="Calibri"/>
              <a:ea typeface="Calibri"/>
              <a:cs typeface="Calibri"/>
              <a:sym typeface="Calibri"/>
            </a:endParaRPr>
          </a:p>
        </p:txBody>
      </p:sp>
      <p:sp>
        <p:nvSpPr>
          <p:cNvPr id="105" name="Google Shape;105;p2"/>
          <p:cNvSpPr txBox="1"/>
          <p:nvPr/>
        </p:nvSpPr>
        <p:spPr>
          <a:xfrm>
            <a:off x="173500" y="250150"/>
            <a:ext cx="3852300" cy="3047700"/>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dirty="0">
                <a:solidFill>
                  <a:schemeClr val="dk1"/>
                </a:solidFill>
                <a:latin typeface="Calibri"/>
                <a:ea typeface="Calibri"/>
                <a:cs typeface="Calibri"/>
                <a:sym typeface="Calibri"/>
              </a:rPr>
              <a:t>A key aspect of our role is to provide experiences and support that will enable children to develop a positive sense of themselves and of others. </a:t>
            </a:r>
            <a:endParaRPr sz="1300" b="0" i="0" u="none" strike="noStrike" cap="none" dirty="0">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dirty="0">
                <a:solidFill>
                  <a:schemeClr val="dk1"/>
                </a:solidFill>
                <a:latin typeface="Calibri"/>
                <a:ea typeface="Calibri"/>
                <a:cs typeface="Calibri"/>
                <a:sym typeface="Calibri"/>
              </a:rPr>
              <a:t>We welcome all feelings and support ways children can manage their thoughts and feelings with the use of visual aids such a props, puppet and persona dolls and through role play . </a:t>
            </a:r>
            <a:r>
              <a:rPr lang="en-GB" sz="1300" b="1" i="0" u="none" strike="noStrike" cap="none" dirty="0">
                <a:solidFill>
                  <a:schemeClr val="dk1"/>
                </a:solidFill>
                <a:latin typeface="Calibri"/>
                <a:ea typeface="Calibri"/>
                <a:cs typeface="Calibri"/>
                <a:sym typeface="Calibri"/>
              </a:rPr>
              <a:t>This term we will</a:t>
            </a:r>
            <a:r>
              <a:rPr lang="en-GB" sz="1300" b="1" dirty="0">
                <a:solidFill>
                  <a:schemeClr val="dk1"/>
                </a:solidFill>
                <a:latin typeface="Calibri"/>
                <a:ea typeface="Calibri"/>
                <a:cs typeface="Calibri"/>
                <a:sym typeface="Calibri"/>
              </a:rPr>
              <a:t> have a focus of understanding feeling and emotions. </a:t>
            </a:r>
            <a:endParaRPr sz="1300" b="1"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endParaRPr sz="1300" b="1"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endParaRPr sz="1300" b="1"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300"/>
              <a:buFont typeface="Arial"/>
              <a:buNone/>
            </a:pPr>
            <a:endParaRPr sz="1300" b="1" dirty="0">
              <a:solidFill>
                <a:schemeClr val="dk1"/>
              </a:solidFill>
              <a:latin typeface="Calibri"/>
              <a:ea typeface="Calibri"/>
              <a:cs typeface="Calibri"/>
              <a:sym typeface="Calibri"/>
            </a:endParaRPr>
          </a:p>
        </p:txBody>
      </p:sp>
      <p:sp>
        <p:nvSpPr>
          <p:cNvPr id="106" name="Google Shape;106;p2"/>
          <p:cNvSpPr txBox="1"/>
          <p:nvPr/>
        </p:nvSpPr>
        <p:spPr>
          <a:xfrm>
            <a:off x="273509" y="347156"/>
            <a:ext cx="3653612" cy="646331"/>
          </a:xfrm>
          <a:prstGeom prst="rect">
            <a:avLst/>
          </a:prstGeom>
          <a:solidFill>
            <a:srgbClr val="FF33CC"/>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lt1"/>
                </a:solidFill>
                <a:latin typeface="Calibri"/>
                <a:ea typeface="Calibri"/>
                <a:cs typeface="Calibri"/>
                <a:sym typeface="Calibri"/>
              </a:rPr>
              <a:t>   Personal, Social and Emotional Development</a:t>
            </a:r>
            <a:endParaRPr sz="1400" b="0" i="0" u="none" strike="noStrike" cap="none" dirty="0">
              <a:solidFill>
                <a:srgbClr val="000000"/>
              </a:solidFill>
              <a:latin typeface="Arial"/>
              <a:ea typeface="Arial"/>
              <a:cs typeface="Arial"/>
              <a:sym typeface="Arial"/>
            </a:endParaRPr>
          </a:p>
        </p:txBody>
      </p:sp>
      <p:sp>
        <p:nvSpPr>
          <p:cNvPr id="107" name="Google Shape;107;p2"/>
          <p:cNvSpPr txBox="1"/>
          <p:nvPr/>
        </p:nvSpPr>
        <p:spPr>
          <a:xfrm>
            <a:off x="4169869" y="250139"/>
            <a:ext cx="3852300" cy="2970003"/>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dirty="0">
                <a:solidFill>
                  <a:schemeClr val="dk1"/>
                </a:solidFill>
                <a:latin typeface="Calibri"/>
                <a:ea typeface="Calibri"/>
                <a:cs typeface="Calibri"/>
                <a:sym typeface="Calibri"/>
              </a:rPr>
              <a:t>Children will  have the opportunity  to explore a range of books supported by visuals, props and songs over a 2 week cycle. Promoting the use of repetition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dirty="0">
                <a:solidFill>
                  <a:schemeClr val="dk1"/>
                </a:solidFill>
                <a:latin typeface="Calibri"/>
                <a:ea typeface="Calibri"/>
                <a:cs typeface="Calibri"/>
                <a:sym typeface="Calibri"/>
              </a:rPr>
              <a:t> and key phrases. These support and encourage communication and language development and confidence for storytelling. </a:t>
            </a:r>
            <a:r>
              <a:rPr lang="en-GB" sz="1300" b="1" i="0" u="none" strike="noStrike" cap="none" dirty="0">
                <a:solidFill>
                  <a:schemeClr val="dk1"/>
                </a:solidFill>
                <a:latin typeface="Calibri"/>
                <a:ea typeface="Calibri"/>
                <a:cs typeface="Calibri"/>
                <a:sym typeface="Calibri"/>
              </a:rPr>
              <a:t>This term we will </a:t>
            </a:r>
            <a:r>
              <a:rPr lang="en-GB" sz="1300" b="1" dirty="0">
                <a:solidFill>
                  <a:schemeClr val="dk1"/>
                </a:solidFill>
                <a:latin typeface="Calibri"/>
                <a:ea typeface="Calibri"/>
                <a:cs typeface="Calibri"/>
                <a:sym typeface="Calibri"/>
              </a:rPr>
              <a:t>continuing to use key Makaton signs to communicate, exploring new texts, getting the children involved in storytelling with the use of props and visuals.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p:txBody>
      </p:sp>
      <p:sp>
        <p:nvSpPr>
          <p:cNvPr id="108" name="Google Shape;108;p2"/>
          <p:cNvSpPr txBox="1"/>
          <p:nvPr/>
        </p:nvSpPr>
        <p:spPr>
          <a:xfrm>
            <a:off x="8164946" y="250139"/>
            <a:ext cx="3852300" cy="2940000"/>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dirty="0">
                <a:solidFill>
                  <a:schemeClr val="dk1"/>
                </a:solidFill>
                <a:latin typeface="Calibri"/>
                <a:ea typeface="Calibri"/>
                <a:cs typeface="Calibri"/>
                <a:sym typeface="Calibri"/>
              </a:rPr>
              <a:t> Physical development is vital for all- round development and both gross and fine motor skills. Outdoor learning is encouraged in all weather so please make sure your child comes suitably  clothed and warmly dressed with gloves and hats so they can explore comfortably.  </a:t>
            </a:r>
            <a:r>
              <a:rPr lang="en-GB" sz="1300" b="1" i="0" u="none" strike="noStrike" cap="none" dirty="0">
                <a:solidFill>
                  <a:schemeClr val="dk1"/>
                </a:solidFill>
                <a:latin typeface="Calibri"/>
                <a:ea typeface="Calibri"/>
                <a:cs typeface="Calibri"/>
                <a:sym typeface="Calibri"/>
              </a:rPr>
              <a:t>This term we will be</a:t>
            </a:r>
            <a:r>
              <a:rPr lang="en-GB" sz="1300" b="1" dirty="0">
                <a:solidFill>
                  <a:schemeClr val="dk1"/>
                </a:solidFill>
                <a:latin typeface="Calibri"/>
                <a:ea typeface="Calibri"/>
                <a:cs typeface="Calibri"/>
                <a:sym typeface="Calibri"/>
              </a:rPr>
              <a:t> paying particular attention to looking after ourself  exploring health, selfcare and wellbeing linking to Mental Health Awareness Week. </a:t>
            </a:r>
            <a:endParaRPr sz="1300" b="1"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300"/>
              <a:buFont typeface="Arial"/>
              <a:buNone/>
            </a:pPr>
            <a:endParaRPr sz="1300" b="1"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p:txBody>
      </p:sp>
      <p:sp>
        <p:nvSpPr>
          <p:cNvPr id="109" name="Google Shape;109;p2"/>
          <p:cNvSpPr txBox="1"/>
          <p:nvPr/>
        </p:nvSpPr>
        <p:spPr>
          <a:xfrm>
            <a:off x="8900451" y="347156"/>
            <a:ext cx="2381250" cy="369332"/>
          </a:xfrm>
          <a:prstGeom prst="rect">
            <a:avLst/>
          </a:prstGeom>
          <a:solidFill>
            <a:schemeClr val="accent4"/>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lt1"/>
                </a:solidFill>
                <a:latin typeface="Calibri"/>
                <a:ea typeface="Calibri"/>
                <a:cs typeface="Calibri"/>
                <a:sym typeface="Calibri"/>
              </a:rPr>
              <a:t>Physical Development</a:t>
            </a:r>
            <a:endParaRPr sz="1400" b="0" i="0" u="none" strike="noStrike" cap="none" dirty="0">
              <a:solidFill>
                <a:srgbClr val="000000"/>
              </a:solidFill>
              <a:latin typeface="Arial"/>
              <a:ea typeface="Arial"/>
              <a:cs typeface="Arial"/>
              <a:sym typeface="Arial"/>
            </a:endParaRPr>
          </a:p>
        </p:txBody>
      </p:sp>
      <p:sp>
        <p:nvSpPr>
          <p:cNvPr id="110" name="Google Shape;110;p2"/>
          <p:cNvSpPr txBox="1"/>
          <p:nvPr/>
        </p:nvSpPr>
        <p:spPr>
          <a:xfrm>
            <a:off x="4636132" y="347156"/>
            <a:ext cx="3143250" cy="369332"/>
          </a:xfrm>
          <a:prstGeom prst="rect">
            <a:avLst/>
          </a:prstGeom>
          <a:solidFill>
            <a:schemeClr val="accen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dirty="0">
                <a:solidFill>
                  <a:schemeClr val="lt1"/>
                </a:solidFill>
                <a:latin typeface="Calibri"/>
                <a:ea typeface="Calibri"/>
                <a:cs typeface="Calibri"/>
                <a:sym typeface="Calibri"/>
              </a:rPr>
              <a:t> Communication and Language</a:t>
            </a:r>
            <a:endParaRPr sz="1400" b="0" i="0" u="none" strike="noStrike" cap="none" dirty="0">
              <a:solidFill>
                <a:srgbClr val="000000"/>
              </a:solidFill>
              <a:latin typeface="Arial"/>
              <a:ea typeface="Arial"/>
              <a:cs typeface="Arial"/>
              <a:sym typeface="Arial"/>
            </a:endParaRPr>
          </a:p>
        </p:txBody>
      </p:sp>
      <p:sp>
        <p:nvSpPr>
          <p:cNvPr id="111" name="Google Shape;111;p2"/>
          <p:cNvSpPr txBox="1"/>
          <p:nvPr/>
        </p:nvSpPr>
        <p:spPr>
          <a:xfrm>
            <a:off x="928858" y="3482758"/>
            <a:ext cx="1388700" cy="369300"/>
          </a:xfrm>
          <a:prstGeom prst="rect">
            <a:avLst/>
          </a:prstGeom>
          <a:solidFill>
            <a:srgbClr val="00B050"/>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Calibri"/>
                <a:ea typeface="Calibri"/>
                <a:cs typeface="Calibri"/>
                <a:sym typeface="Calibri"/>
              </a:rPr>
              <a:t>    </a:t>
            </a:r>
            <a:r>
              <a:rPr lang="en-GB" sz="1800" b="0" i="0" u="none" strike="noStrike" cap="none" dirty="0">
                <a:solidFill>
                  <a:schemeClr val="lt1"/>
                </a:solidFill>
                <a:latin typeface="Calibri"/>
                <a:ea typeface="Calibri"/>
                <a:cs typeface="Calibri"/>
                <a:sym typeface="Calibri"/>
              </a:rPr>
              <a:t>Literacy</a:t>
            </a:r>
            <a:endParaRPr sz="1400" b="0" i="0" u="none" strike="noStrike" cap="none" dirty="0">
              <a:solidFill>
                <a:srgbClr val="000000"/>
              </a:solidFill>
              <a:latin typeface="Arial"/>
              <a:ea typeface="Arial"/>
              <a:cs typeface="Arial"/>
              <a:sym typeface="Arial"/>
            </a:endParaRPr>
          </a:p>
        </p:txBody>
      </p:sp>
      <p:sp>
        <p:nvSpPr>
          <p:cNvPr id="112" name="Google Shape;112;p2"/>
          <p:cNvSpPr txBox="1"/>
          <p:nvPr/>
        </p:nvSpPr>
        <p:spPr>
          <a:xfrm>
            <a:off x="3194900" y="3381150"/>
            <a:ext cx="2882400" cy="3294000"/>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300"/>
              <a:buFont typeface="Calibri"/>
              <a:buNone/>
            </a:pPr>
            <a:endParaRPr sz="13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300"/>
              <a:buFont typeface="Calibri"/>
              <a:buNone/>
            </a:pPr>
            <a:endParaRPr sz="13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300"/>
              <a:buFont typeface="Calibri"/>
              <a:buNone/>
            </a:pPr>
            <a:endParaRPr sz="13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300"/>
              <a:buFont typeface="Calibri"/>
              <a:buNone/>
            </a:pPr>
            <a:r>
              <a:rPr lang="en-GB" sz="1300" b="0" i="0" u="none" strike="noStrike" cap="none" dirty="0">
                <a:solidFill>
                  <a:schemeClr val="dk1"/>
                </a:solidFill>
                <a:latin typeface="Calibri"/>
                <a:ea typeface="Calibri"/>
                <a:cs typeface="Calibri"/>
                <a:sym typeface="Calibri"/>
              </a:rPr>
              <a:t>Within Daycare we support the development of maths through fun and physical activities such a songs, actions and group games. We focus on the foundations of numbers 1,2,3; representing, recognising numerals and counting. </a:t>
            </a:r>
            <a:endParaRPr sz="13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300"/>
              <a:buFont typeface="Calibri"/>
              <a:buNone/>
            </a:pPr>
            <a:r>
              <a:rPr lang="en-GB" sz="1300" b="1" i="0" u="none" strike="noStrike" cap="none" dirty="0">
                <a:solidFill>
                  <a:schemeClr val="dk1"/>
                </a:solidFill>
                <a:latin typeface="Calibri"/>
                <a:ea typeface="Calibri"/>
                <a:cs typeface="Calibri"/>
                <a:sym typeface="Calibri"/>
              </a:rPr>
              <a:t>This term we will be </a:t>
            </a:r>
            <a:r>
              <a:rPr lang="en-GB" sz="1300" b="1" dirty="0">
                <a:solidFill>
                  <a:schemeClr val="dk1"/>
                </a:solidFill>
                <a:latin typeface="Calibri"/>
                <a:ea typeface="Calibri"/>
                <a:cs typeface="Calibri"/>
                <a:sym typeface="Calibri"/>
              </a:rPr>
              <a:t>exploring growth and measurement liking to life cycles and planting. </a:t>
            </a:r>
            <a:endParaRPr sz="1300" b="1"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300"/>
              <a:buFont typeface="Calibri"/>
              <a:buNone/>
            </a:pPr>
            <a:endParaRPr sz="1300" b="1"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300"/>
              <a:buFont typeface="Calibri"/>
              <a:buNone/>
            </a:pPr>
            <a:endParaRPr sz="1300" b="1"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300"/>
              <a:buFont typeface="Calibri"/>
              <a:buNone/>
            </a:pPr>
            <a:endParaRPr sz="1300" b="1" dirty="0">
              <a:solidFill>
                <a:schemeClr val="dk1"/>
              </a:solidFill>
              <a:latin typeface="Calibri"/>
              <a:ea typeface="Calibri"/>
              <a:cs typeface="Calibri"/>
              <a:sym typeface="Calibri"/>
            </a:endParaRPr>
          </a:p>
        </p:txBody>
      </p:sp>
      <p:sp>
        <p:nvSpPr>
          <p:cNvPr id="113" name="Google Shape;113;p2"/>
          <p:cNvSpPr txBox="1"/>
          <p:nvPr/>
        </p:nvSpPr>
        <p:spPr>
          <a:xfrm>
            <a:off x="9220600" y="3339200"/>
            <a:ext cx="2882400" cy="3340200"/>
          </a:xfrm>
          <a:prstGeom prst="rect">
            <a:avLst/>
          </a:prstGeom>
          <a:solidFill>
            <a:srgbClr val="BBD6EE">
              <a:alpha val="98431"/>
            </a:srgbClr>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dirty="0">
                <a:solidFill>
                  <a:schemeClr val="dk1"/>
                </a:solidFill>
                <a:latin typeface="Calibri"/>
                <a:ea typeface="Calibri"/>
                <a:cs typeface="Calibri"/>
                <a:sym typeface="Calibri"/>
              </a:rPr>
              <a:t>Throughout our topic we will be supporting children  to use their imagination in play and to get creative. We will use props to support understanding storytelling and singing.. </a:t>
            </a:r>
            <a:r>
              <a:rPr lang="en-GB" sz="1300" b="1" i="0" u="none" strike="noStrike" cap="none" dirty="0">
                <a:solidFill>
                  <a:schemeClr val="dk1"/>
                </a:solidFill>
                <a:latin typeface="Calibri"/>
                <a:ea typeface="Calibri"/>
                <a:cs typeface="Calibri"/>
                <a:sym typeface="Calibri"/>
              </a:rPr>
              <a:t>This term we will be</a:t>
            </a:r>
            <a:r>
              <a:rPr lang="en-GB" sz="1300" b="1" dirty="0">
                <a:solidFill>
                  <a:schemeClr val="dk1"/>
                </a:solidFill>
                <a:latin typeface="Calibri"/>
                <a:ea typeface="Calibri"/>
                <a:cs typeface="Calibri"/>
                <a:sym typeface="Calibri"/>
              </a:rPr>
              <a:t> getting creative, making Mother’s Day cards, creating expressive marks to different types of music and getting into character while dressing up as our favourite book characters to celebrate World Book Day. </a:t>
            </a:r>
            <a:endParaRPr sz="1300" b="1" dirty="0">
              <a:solidFill>
                <a:schemeClr val="dk1"/>
              </a:solidFill>
              <a:latin typeface="Calibri"/>
              <a:ea typeface="Calibri"/>
              <a:cs typeface="Calibri"/>
              <a:sym typeface="Calibri"/>
            </a:endParaRPr>
          </a:p>
        </p:txBody>
      </p:sp>
      <p:sp>
        <p:nvSpPr>
          <p:cNvPr id="114" name="Google Shape;114;p2"/>
          <p:cNvSpPr txBox="1"/>
          <p:nvPr/>
        </p:nvSpPr>
        <p:spPr>
          <a:xfrm>
            <a:off x="6207750" y="3375350"/>
            <a:ext cx="2882400" cy="3309300"/>
          </a:xfrm>
          <a:prstGeom prst="rect">
            <a:avLst/>
          </a:prstGeom>
          <a:solidFill>
            <a:srgbClr val="BBD6EE"/>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300"/>
              <a:buFont typeface="Arial"/>
              <a:buNone/>
            </a:pPr>
            <a:endParaRPr sz="13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dirty="0">
                <a:solidFill>
                  <a:schemeClr val="dk1"/>
                </a:solidFill>
                <a:latin typeface="Calibri"/>
                <a:ea typeface="Calibri"/>
                <a:cs typeface="Calibri"/>
                <a:sym typeface="Calibri"/>
              </a:rPr>
              <a:t>Within Understanding the world we celebrate the children of our community while also making sense of the world around us. We celebrate what makes children unique and respect individual wishes and beliefs. As a settling this is reflected in </a:t>
            </a:r>
            <a:r>
              <a:rPr lang="en-GB" sz="1300" dirty="0">
                <a:solidFill>
                  <a:schemeClr val="dk1"/>
                </a:solidFill>
                <a:latin typeface="Calibri"/>
                <a:ea typeface="Calibri"/>
                <a:cs typeface="Calibri"/>
                <a:sym typeface="Calibri"/>
              </a:rPr>
              <a:t>o</a:t>
            </a:r>
            <a:r>
              <a:rPr lang="en-GB" sz="1300" b="0" i="0" u="none" strike="noStrike" cap="none" dirty="0">
                <a:solidFill>
                  <a:schemeClr val="dk1"/>
                </a:solidFill>
                <a:latin typeface="Calibri"/>
                <a:ea typeface="Calibri"/>
                <a:cs typeface="Calibri"/>
                <a:sym typeface="Calibri"/>
              </a:rPr>
              <a:t>ut celebrations, within the environment and books.</a:t>
            </a:r>
            <a:r>
              <a:rPr lang="en-GB" sz="1300" b="1" i="0" u="none" strike="noStrike" cap="none" dirty="0">
                <a:solidFill>
                  <a:schemeClr val="dk1"/>
                </a:solidFill>
                <a:latin typeface="Calibri"/>
                <a:ea typeface="Calibri"/>
                <a:cs typeface="Calibri"/>
                <a:sym typeface="Calibri"/>
              </a:rPr>
              <a:t> This term we</a:t>
            </a:r>
            <a:r>
              <a:rPr lang="en-GB" sz="1300" b="1" dirty="0">
                <a:solidFill>
                  <a:schemeClr val="dk1"/>
                </a:solidFill>
                <a:latin typeface="Calibri"/>
                <a:ea typeface="Calibri"/>
                <a:cs typeface="Calibri"/>
                <a:sym typeface="Calibri"/>
              </a:rPr>
              <a:t> will be inspiring curiosity while getting involved in experiments for science week and observing change and growth through planting. </a:t>
            </a:r>
            <a:endParaRPr sz="1300" b="1"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300"/>
              <a:buFont typeface="Arial"/>
              <a:buNone/>
            </a:pPr>
            <a:endParaRPr sz="1300" b="1" dirty="0">
              <a:solidFill>
                <a:schemeClr val="dk1"/>
              </a:solidFill>
              <a:latin typeface="Calibri"/>
              <a:ea typeface="Calibri"/>
              <a:cs typeface="Calibri"/>
              <a:sym typeface="Calibri"/>
            </a:endParaRPr>
          </a:p>
        </p:txBody>
      </p:sp>
      <p:sp>
        <p:nvSpPr>
          <p:cNvPr id="115" name="Google Shape;115;p2"/>
          <p:cNvSpPr txBox="1"/>
          <p:nvPr/>
        </p:nvSpPr>
        <p:spPr>
          <a:xfrm>
            <a:off x="3358926" y="3482785"/>
            <a:ext cx="2519400" cy="369300"/>
          </a:xfrm>
          <a:prstGeom prst="rect">
            <a:avLst/>
          </a:prstGeom>
          <a:solidFill>
            <a:schemeClr val="accent2"/>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dirty="0">
                <a:solidFill>
                  <a:schemeClr val="dk1"/>
                </a:solidFill>
                <a:latin typeface="Calibri"/>
                <a:ea typeface="Calibri"/>
                <a:cs typeface="Calibri"/>
                <a:sym typeface="Calibri"/>
              </a:rPr>
              <a:t>          </a:t>
            </a:r>
            <a:r>
              <a:rPr lang="en-GB" sz="1800" b="0" i="0" u="none" strike="noStrike" cap="none" dirty="0">
                <a:solidFill>
                  <a:schemeClr val="lt1"/>
                </a:solidFill>
                <a:latin typeface="Calibri"/>
                <a:ea typeface="Calibri"/>
                <a:cs typeface="Calibri"/>
                <a:sym typeface="Calibri"/>
              </a:rPr>
              <a:t>Mathematics</a:t>
            </a:r>
            <a:endParaRPr sz="1400" b="0" i="0" u="none" strike="noStrike" cap="none" dirty="0">
              <a:solidFill>
                <a:srgbClr val="000000"/>
              </a:solidFill>
              <a:latin typeface="Arial"/>
              <a:ea typeface="Arial"/>
              <a:cs typeface="Arial"/>
              <a:sym typeface="Arial"/>
            </a:endParaRPr>
          </a:p>
        </p:txBody>
      </p:sp>
      <p:sp>
        <p:nvSpPr>
          <p:cNvPr id="116" name="Google Shape;116;p2"/>
          <p:cNvSpPr txBox="1"/>
          <p:nvPr/>
        </p:nvSpPr>
        <p:spPr>
          <a:xfrm>
            <a:off x="6207753" y="3415800"/>
            <a:ext cx="2882400" cy="369300"/>
          </a:xfrm>
          <a:prstGeom prst="rect">
            <a:avLst/>
          </a:prstGeom>
          <a:solidFill>
            <a:srgbClr val="9900CC"/>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dirty="0">
                <a:solidFill>
                  <a:schemeClr val="lt1"/>
                </a:solidFill>
                <a:latin typeface="Calibri"/>
                <a:ea typeface="Calibri"/>
                <a:cs typeface="Calibri"/>
                <a:sym typeface="Calibri"/>
              </a:rPr>
              <a:t>Understanding of the World</a:t>
            </a:r>
            <a:endParaRPr sz="1400" b="0" i="0" u="none" strike="noStrike" cap="none" dirty="0">
              <a:solidFill>
                <a:srgbClr val="000000"/>
              </a:solidFill>
              <a:latin typeface="Arial"/>
              <a:ea typeface="Arial"/>
              <a:cs typeface="Arial"/>
              <a:sym typeface="Arial"/>
            </a:endParaRPr>
          </a:p>
        </p:txBody>
      </p:sp>
      <p:sp>
        <p:nvSpPr>
          <p:cNvPr id="117" name="Google Shape;117;p2"/>
          <p:cNvSpPr txBox="1"/>
          <p:nvPr/>
        </p:nvSpPr>
        <p:spPr>
          <a:xfrm>
            <a:off x="9402075" y="3415800"/>
            <a:ext cx="2519400" cy="646500"/>
          </a:xfrm>
          <a:prstGeom prst="rect">
            <a:avLst/>
          </a:prstGeom>
          <a:solidFill>
            <a:srgbClr val="00B0F0"/>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lt1"/>
                </a:solidFill>
                <a:latin typeface="Calibri"/>
                <a:ea typeface="Calibri"/>
                <a:cs typeface="Calibri"/>
                <a:sym typeface="Calibri"/>
              </a:rPr>
              <a:t>   Expressive Arts and Design</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700</Words>
  <Application>Microsoft Office PowerPoint</Application>
  <PresentationFormat>Widescreen</PresentationFormat>
  <Paragraphs>72</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9311005 Grace Lee</dc:creator>
  <cp:lastModifiedBy>9311005 Paris Fine</cp:lastModifiedBy>
  <cp:revision>2</cp:revision>
  <dcterms:created xsi:type="dcterms:W3CDTF">2022-01-06T18:42:25Z</dcterms:created>
  <dcterms:modified xsi:type="dcterms:W3CDTF">2023-02-18T13:13:15Z</dcterms:modified>
</cp:coreProperties>
</file>