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</p:sldIdLst>
  <p:sldSz cy="6858000" cx="12192000"/>
  <p:notesSz cx="6797675" cy="9926625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7" roundtripDataSignature="AMtx7mgRyI9shHt6/laGZigez4cb5fMVy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92075" y="744538"/>
            <a:ext cx="6615113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90488" y="744538"/>
            <a:ext cx="6616700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1" name="Google Shape;101;p2:notes"/>
          <p:cNvSpPr/>
          <p:nvPr>
            <p:ph idx="2" type="sldImg"/>
          </p:nvPr>
        </p:nvSpPr>
        <p:spPr>
          <a:xfrm>
            <a:off x="90488" y="744538"/>
            <a:ext cx="6616700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9" Type="http://schemas.openxmlformats.org/officeDocument/2006/relationships/image" Target="../media/image7.gif"/><Relationship Id="rId5" Type="http://schemas.openxmlformats.org/officeDocument/2006/relationships/image" Target="../media/image5.jpg"/><Relationship Id="rId6" Type="http://schemas.openxmlformats.org/officeDocument/2006/relationships/image" Target="../media/image1.png"/><Relationship Id="rId7" Type="http://schemas.openxmlformats.org/officeDocument/2006/relationships/image" Target="../media/image3.png"/><Relationship Id="rId8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00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2111825" y="133801"/>
            <a:ext cx="7878300" cy="10158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Light and Dark - Celebrations  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Butterflies Autumn Term 2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Love</a:t>
            </a:r>
            <a:r>
              <a:rPr b="1" i="0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 </a:t>
            </a:r>
            <a:r>
              <a:rPr b="1" i="0" lang="en-GB" sz="20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Curiosity</a:t>
            </a:r>
            <a:r>
              <a:rPr b="1" i="0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</a:t>
            </a:r>
            <a:r>
              <a:rPr b="1" i="0" lang="en-GB" sz="2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Courage</a:t>
            </a:r>
            <a:r>
              <a:rPr b="1" i="0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1" i="0" lang="en-GB" sz="2000" u="none" cap="none" strike="noStrike">
                <a:solidFill>
                  <a:srgbClr val="00CC00"/>
                </a:solidFill>
                <a:latin typeface="Calibri"/>
                <a:ea typeface="Calibri"/>
                <a:cs typeface="Calibri"/>
                <a:sym typeface="Calibri"/>
              </a:rPr>
              <a:t>Aspiration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2097000" y="2978707"/>
            <a:ext cx="7649400" cy="1231066"/>
          </a:xfrm>
          <a:prstGeom prst="rect">
            <a:avLst/>
          </a:prstGeom>
          <a:solidFill>
            <a:srgbClr val="C4E0B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Class Dojo: Key Point!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</a:t>
            </a: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hope that our weekly input on Class Dojo is helpful and  is providing you with a picture of our wonderful learning each week! Please do leave a like or comment as we really appreciate the feedback and parental involvement! We have an open-door policy so do catch a member of the team if you have any questions!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2097000" y="1241975"/>
            <a:ext cx="7649400" cy="1646564"/>
          </a:xfrm>
          <a:prstGeom prst="rect">
            <a:avLst/>
          </a:prstGeom>
          <a:solidFill>
            <a:srgbClr val="C4E0B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GB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term will be filled with exciting activities and experiences as we continue to explore the changing seasons and dive into a term of ‘celebrations’. </a:t>
            </a:r>
            <a:r>
              <a:rPr b="0" i="0" lang="en-GB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use our curriculum to plan learning opportunities based on new experiences as well as those based on the children’s individual interests. Therefore, our planning adapts and develops throughout the term. 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GB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Our value this term is: </a:t>
            </a:r>
            <a:r>
              <a:rPr b="1" i="0" lang="en-GB" sz="19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Courage</a:t>
            </a:r>
            <a:endParaRPr b="0" i="0" sz="1900" u="none" cap="none" strike="noStrike">
              <a:solidFill>
                <a:srgbClr val="00CC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" name="Google Shape;8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5862" y="242887"/>
            <a:ext cx="1182727" cy="646232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/>
          <p:nvPr/>
        </p:nvSpPr>
        <p:spPr>
          <a:xfrm>
            <a:off x="10027775" y="2523090"/>
            <a:ext cx="2088300" cy="420111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terms key dates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Bonfire night 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5th November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Remembrance Sunday 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9th November   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Children in Need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r>
              <a:rPr b="0" baseline="30000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</a:t>
            </a:r>
            <a:r>
              <a:rPr b="0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November 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World Nursery rhyme week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10th - 14th November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Thanksgiving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27</a:t>
            </a:r>
            <a:r>
              <a:rPr b="0" baseline="30000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</a:t>
            </a:r>
            <a:r>
              <a:rPr b="0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November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Advent 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r>
              <a:rPr b="0" baseline="30000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</a:t>
            </a:r>
            <a:r>
              <a:rPr b="0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November - 24th December 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Hanukkah 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r>
              <a:rPr b="0" baseline="30000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</a:t>
            </a:r>
            <a:r>
              <a:rPr b="0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- 22nd December  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Christmas Day 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25th December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Kwanzaa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26</a:t>
            </a:r>
            <a:r>
              <a:rPr b="0" baseline="30000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 </a:t>
            </a:r>
            <a:r>
              <a:rPr b="0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December – 1</a:t>
            </a:r>
            <a:r>
              <a:rPr b="0" baseline="30000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</a:t>
            </a:r>
            <a:r>
              <a:rPr b="0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January 2026 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10027775" y="133800"/>
            <a:ext cx="2088300" cy="230828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Our  key vocabulary this term is:</a:t>
            </a:r>
            <a:endParaRPr b="1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●"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Celebrate 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●"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Nocturnal 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●"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Hibernate 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●"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Seasons – Autumn, Winter</a:t>
            </a:r>
            <a:endParaRPr/>
          </a:p>
          <a:p>
            <a:pPr indent="-3111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●"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Light/ Dark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Special  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Joy 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94625" y="-5550"/>
            <a:ext cx="1868700" cy="6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-GB" sz="1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en-GB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Key texts this term:</a:t>
            </a:r>
            <a:endParaRPr b="1" i="0" sz="1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175825" y="4150798"/>
            <a:ext cx="1868700" cy="246217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Key songs and rhymes: 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Char char="●"/>
            </a:pPr>
            <a:r>
              <a:rPr b="1" i="0" lang="en-GB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range of Christmas songs and songs linked to celebrations.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b="1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Here we go Round the Mulberry Bush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b="1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Hickory Dickory Dock</a:t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2211450" y="4392274"/>
            <a:ext cx="7649400" cy="22473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4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Special events this term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TBC-</a:t>
            </a:r>
            <a:r>
              <a:rPr b="0" i="0" lang="en-GB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Trip to Caper Book Shop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Monday 10th - Friday 21st November </a:t>
            </a:r>
            <a:r>
              <a:rPr b="0" i="0" lang="en-GB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Parent consultations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Tuesday 27th November 4.30pm - 6pm</a:t>
            </a: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Stories by Candlelight Event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Tuesday 2nd December 2-3pm- </a:t>
            </a:r>
            <a:r>
              <a:rPr b="0" i="0" lang="en-GB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Stay &amp; Play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Tuesday 16th December</a:t>
            </a: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2:30-3pm-</a:t>
            </a: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Butterfly Christmas sing-along 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Thursday 11th December </a:t>
            </a:r>
            <a:r>
              <a:rPr b="0" i="0" lang="en-GB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Trip to Pegasus Theatre, </a:t>
            </a: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Christmas Jumper day and Christmas lunch 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Thursday 18th December Morning </a:t>
            </a:r>
            <a:r>
              <a:rPr b="0" i="0" lang="en-GB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Butterfly Christmas party – Afternoon children included!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Friday 19</a:t>
            </a:r>
            <a:r>
              <a:rPr b="1" baseline="30000" i="0" lang="en-GB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</a:t>
            </a:r>
            <a:r>
              <a:rPr b="1" i="0" lang="en-GB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December- </a:t>
            </a:r>
            <a:r>
              <a:rPr b="0" i="0" lang="en-GB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Last Day of Term 1pm Close</a:t>
            </a:r>
            <a:endParaRPr/>
          </a:p>
        </p:txBody>
      </p:sp>
      <p:pic>
        <p:nvPicPr>
          <p:cNvPr id="93" name="Google Shape;93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2009" y="977735"/>
            <a:ext cx="1121316" cy="1141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625" y="751938"/>
            <a:ext cx="927351" cy="1141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5925" y="2076313"/>
            <a:ext cx="1121316" cy="140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87088" y="2888539"/>
            <a:ext cx="1176237" cy="1203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38195" y="2998236"/>
            <a:ext cx="299565" cy="299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" title="Comper logo transparent gif.gif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603095" y="108038"/>
            <a:ext cx="1327503" cy="915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00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"/>
          <p:cNvSpPr txBox="1"/>
          <p:nvPr/>
        </p:nvSpPr>
        <p:spPr>
          <a:xfrm>
            <a:off x="128449" y="3184250"/>
            <a:ext cx="2841863" cy="3447057"/>
          </a:xfrm>
          <a:prstGeom prst="rect">
            <a:avLst/>
          </a:prstGeom>
          <a:solidFill>
            <a:srgbClr val="C4E0B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can mark make and identify my marks 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am beginning to explore initial sounds in familiar words with support from an adult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can imitate adult writing and talk about the marks I’ve made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know that stories have a sequence; beginning, middle and end.  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know that letters are used to make up words. 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know and can talk about different parts of a book, e.g. front cover/ back cover/ spine/ pages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4" name="Google Shape;104;p2"/>
          <p:cNvSpPr txBox="1"/>
          <p:nvPr/>
        </p:nvSpPr>
        <p:spPr>
          <a:xfrm>
            <a:off x="142375" y="158700"/>
            <a:ext cx="3753000" cy="2710200"/>
          </a:xfrm>
          <a:prstGeom prst="rect">
            <a:avLst/>
          </a:prstGeom>
          <a:solidFill>
            <a:srgbClr val="C4E0B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can follow the routines and rules without an adult needing to remind me.  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4635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am becoming more outgoing with unfamiliar people in the safe context of my setting.  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46355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can show confidence in new social situations such as group time and circle time.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know why rules in a nursery are important and can tell you our three school rules.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know how to be a good friend.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2"/>
          <p:cNvSpPr txBox="1"/>
          <p:nvPr/>
        </p:nvSpPr>
        <p:spPr>
          <a:xfrm>
            <a:off x="410625" y="297300"/>
            <a:ext cx="3417600" cy="646500"/>
          </a:xfrm>
          <a:prstGeom prst="rect">
            <a:avLst/>
          </a:prstGeom>
          <a:solidFill>
            <a:srgbClr val="FF33C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Personal, Social and Emotional Development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"/>
          <p:cNvSpPr txBox="1"/>
          <p:nvPr/>
        </p:nvSpPr>
        <p:spPr>
          <a:xfrm>
            <a:off x="4119900" y="178750"/>
            <a:ext cx="3852300" cy="2262600"/>
          </a:xfrm>
          <a:prstGeom prst="rect">
            <a:avLst/>
          </a:prstGeom>
          <a:solidFill>
            <a:srgbClr val="C4E0B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4635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can sing a large repertoire of songs with interest and engagement. 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755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can follow more complex instructions (2-3 steps) and demonstrate understanding of prepositions e.g. under, on top, inside.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4635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know how to use a wide range of vocabulary.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4635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know how to answer questions or instructions that have two parts, such as: “Get your coat and wait at the door.”  </a:t>
            </a:r>
            <a:endParaRPr b="0" i="0" sz="1100" u="none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7" name="Google Shape;107;p2"/>
          <p:cNvSpPr txBox="1"/>
          <p:nvPr/>
        </p:nvSpPr>
        <p:spPr>
          <a:xfrm>
            <a:off x="8164925" y="158699"/>
            <a:ext cx="3852300" cy="2939226"/>
          </a:xfrm>
          <a:prstGeom prst="rect">
            <a:avLst/>
          </a:prstGeom>
          <a:solidFill>
            <a:srgbClr val="C4E0B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can take part in some group activities and games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can grasp and release with two hands to throw and catch a large ball, beanbag or an object  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know that I need to find a suitable space to match the games I want to play and assess risk eg. Ball games need to be played in a big space where other children aren’t playing so we don’t hurt others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know how to choose the right resources to carry out my own activity/game. For example, choosing a spade to enlarge a small hole, finding a ball and cones to pay a game with friends </a:t>
            </a:r>
            <a:r>
              <a:rPr b="0" i="0" lang="en-GB" sz="1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b="0" i="0" sz="1100" u="none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8" name="Google Shape;108;p2"/>
          <p:cNvSpPr txBox="1"/>
          <p:nvPr/>
        </p:nvSpPr>
        <p:spPr>
          <a:xfrm>
            <a:off x="8900376" y="297306"/>
            <a:ext cx="2381400" cy="369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Physical Development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"/>
          <p:cNvSpPr txBox="1"/>
          <p:nvPr/>
        </p:nvSpPr>
        <p:spPr>
          <a:xfrm>
            <a:off x="4356376" y="297288"/>
            <a:ext cx="3143400" cy="369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Communication and Language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"/>
          <p:cNvSpPr txBox="1"/>
          <p:nvPr/>
        </p:nvSpPr>
        <p:spPr>
          <a:xfrm>
            <a:off x="887400" y="3282130"/>
            <a:ext cx="1388700" cy="3693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Literacy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"/>
          <p:cNvSpPr txBox="1"/>
          <p:nvPr/>
        </p:nvSpPr>
        <p:spPr>
          <a:xfrm>
            <a:off x="3106438" y="3330443"/>
            <a:ext cx="3191362" cy="3185447"/>
          </a:xfrm>
          <a:prstGeom prst="rect">
            <a:avLst/>
          </a:prstGeom>
          <a:solidFill>
            <a:srgbClr val="C4E0B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can show ‘finger numbers’ up to 5. 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can match numerals 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and amounts up to 5  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can count out a group of up to 5 objects.  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can count using one to one correspondence.  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can use informal language to describe sizes and lengths such as, ‘bigger, smaller, taller, shorter.’ 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know how to compare objects relating to size and length. 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know that the last number reached when counting a small set of objects tells me how many there are in total.</a:t>
            </a:r>
            <a:endParaRPr b="0" i="0" sz="10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2" name="Google Shape;112;p2"/>
          <p:cNvSpPr txBox="1"/>
          <p:nvPr/>
        </p:nvSpPr>
        <p:spPr>
          <a:xfrm>
            <a:off x="9316325" y="3184250"/>
            <a:ext cx="2700900" cy="3477835"/>
          </a:xfrm>
          <a:prstGeom prst="rect">
            <a:avLst/>
          </a:prstGeom>
          <a:solidFill>
            <a:srgbClr val="C4E0B2">
              <a:alpha val="95294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4635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can sing a large repertoire of songs with interest and engagement. 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755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can follow more complex instructions (2-3 steps) &amp; demonstrate understanding of prepositions e.g. under, on top, inside.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4635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know how to use a wide range of vocabulary.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4635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know how to answer questions or instructions that have two parts, such as: “Get your coat and wait at the door.”  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3" name="Google Shape;113;p2"/>
          <p:cNvSpPr txBox="1"/>
          <p:nvPr/>
        </p:nvSpPr>
        <p:spPr>
          <a:xfrm>
            <a:off x="6388550" y="3306585"/>
            <a:ext cx="2882400" cy="3355500"/>
          </a:xfrm>
          <a:prstGeom prst="rect">
            <a:avLst/>
          </a:prstGeom>
          <a:solidFill>
            <a:srgbClr val="C4E0B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can operate simple equipment such as technological toys and remote controls.  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can talk about significant events in my life  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know how to explore how things work.  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know how to use all of my senses in hands-on exploration of natural materials.  </a:t>
            </a:r>
            <a:endParaRPr b="0" i="0" sz="1100" u="none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Scientific investigation:</a:t>
            </a:r>
            <a:endParaRPr b="0" i="0" sz="1100" u="none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Potion making – combining colours and materials  </a:t>
            </a:r>
            <a:endParaRPr b="0" i="0" sz="1100" u="none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Baking – combining materials/ingredients  </a:t>
            </a:r>
            <a:endParaRPr b="0" i="0" sz="1100" u="none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"/>
          <p:cNvSpPr txBox="1"/>
          <p:nvPr/>
        </p:nvSpPr>
        <p:spPr>
          <a:xfrm>
            <a:off x="3408676" y="3408278"/>
            <a:ext cx="2519400" cy="369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</a:t>
            </a: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Mathematics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2"/>
          <p:cNvSpPr txBox="1"/>
          <p:nvPr/>
        </p:nvSpPr>
        <p:spPr>
          <a:xfrm>
            <a:off x="6470225" y="3415048"/>
            <a:ext cx="2664600" cy="369300"/>
          </a:xfrm>
          <a:prstGeom prst="rect">
            <a:avLst/>
          </a:prstGeom>
          <a:solidFill>
            <a:srgbClr val="9900C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Understanding the World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"/>
          <p:cNvSpPr txBox="1"/>
          <p:nvPr/>
        </p:nvSpPr>
        <p:spPr>
          <a:xfrm>
            <a:off x="9407075" y="3282130"/>
            <a:ext cx="2519400" cy="6465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Expressive Arts and Design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"/>
          <p:cNvSpPr/>
          <p:nvPr/>
        </p:nvSpPr>
        <p:spPr>
          <a:xfrm>
            <a:off x="4027076" y="2559888"/>
            <a:ext cx="3946500" cy="646500"/>
          </a:xfrm>
          <a:prstGeom prst="roundRect">
            <a:avLst>
              <a:gd fmla="val 35360" name="adj"/>
            </a:avLst>
          </a:prstGeom>
          <a:solidFill>
            <a:srgbClr val="FFFFFF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171450" rotWithShape="0" algn="bl" dir="3120000" dist="38100">
              <a:srgbClr val="000000">
                <a:alpha val="4862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GB" sz="17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Autumn Term 2 </a:t>
            </a:r>
            <a:endParaRPr b="1" i="0" sz="1700" u="none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GB" sz="17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Light and Dark - Celebrations  </a:t>
            </a:r>
            <a:r>
              <a:rPr b="1" i="0" lang="en-GB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b="0" i="0" sz="1500" u="none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2022-01-06T18:42:25Z</dcterms:created>
  <dc:creator>9311005 Grace Lee</dc:creator>
</cp:coreProperties>
</file>