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grr8fEddosuZkV4gGHo9MNwECF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97" autoAdjust="0"/>
  </p:normalViewPr>
  <p:slideViewPr>
    <p:cSldViewPr snapToGrid="0">
      <p:cViewPr varScale="1">
        <p:scale>
          <a:sx n="71" d="100"/>
          <a:sy n="71" d="100"/>
        </p:scale>
        <p:origin x="110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2480641" y="125030"/>
            <a:ext cx="7878300" cy="1231500"/>
          </a:xfrm>
          <a:prstGeom prst="rect">
            <a:avLst/>
          </a:prstGeom>
          <a:solidFill>
            <a:srgbClr val="DDEAF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a:solidFill>
                  <a:schemeClr val="dk1"/>
                </a:solidFill>
                <a:latin typeface="Calibri"/>
                <a:ea typeface="Calibri"/>
                <a:cs typeface="Calibri"/>
                <a:sym typeface="Calibri"/>
              </a:rPr>
              <a:t>‘</a:t>
            </a:r>
            <a:r>
              <a:rPr lang="en-GB" sz="1800" b="1" u="sng" dirty="0">
                <a:solidFill>
                  <a:schemeClr val="dk1"/>
                </a:solidFill>
                <a:latin typeface="Calibri"/>
                <a:ea typeface="Calibri"/>
                <a:cs typeface="Calibri"/>
                <a:sym typeface="Calibri"/>
              </a:rPr>
              <a:t>Celebrations</a:t>
            </a:r>
            <a:r>
              <a:rPr lang="en-GB" sz="1800" b="1" i="0" u="sng" strike="noStrike" cap="none" dirty="0">
                <a:solidFill>
                  <a:schemeClr val="dk1"/>
                </a:solidFill>
                <a:latin typeface="Calibri"/>
                <a:ea typeface="Calibri"/>
                <a:cs typeface="Calibri"/>
                <a:sym typeface="Calibri"/>
              </a:rPr>
              <a:t>’</a:t>
            </a:r>
            <a:endParaRPr sz="18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Calibri"/>
                <a:ea typeface="Calibri"/>
                <a:cs typeface="Calibri"/>
                <a:sym typeface="Calibri"/>
              </a:rPr>
              <a:t>Spring Term  2- Daycare (EYFS)- 20222/23</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Comper Foundation Stage School- Oxford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dirty="0">
                <a:solidFill>
                  <a:srgbClr val="FF0000"/>
                </a:solidFill>
                <a:latin typeface="Calibri"/>
                <a:ea typeface="Calibri"/>
                <a:cs typeface="Calibri"/>
                <a:sym typeface="Calibri"/>
              </a:rPr>
              <a:t>Love</a:t>
            </a:r>
            <a:r>
              <a:rPr lang="en-GB" sz="2000" b="1" i="0" u="none" strike="noStrike" cap="none" dirty="0">
                <a:solidFill>
                  <a:schemeClr val="dk1"/>
                </a:solidFill>
                <a:latin typeface="Calibri"/>
                <a:ea typeface="Calibri"/>
                <a:cs typeface="Calibri"/>
                <a:sym typeface="Calibri"/>
              </a:rPr>
              <a:t>	      </a:t>
            </a:r>
            <a:r>
              <a:rPr lang="en-GB" sz="2000" b="1" i="0" u="none" strike="noStrike" cap="none" dirty="0">
                <a:solidFill>
                  <a:schemeClr val="accent2"/>
                </a:solidFill>
                <a:latin typeface="Calibri"/>
                <a:ea typeface="Calibri"/>
                <a:cs typeface="Calibri"/>
                <a:sym typeface="Calibri"/>
              </a:rPr>
              <a:t>Curiosity</a:t>
            </a:r>
            <a:r>
              <a:rPr lang="en-GB" sz="2000" b="1" i="0" u="none" strike="noStrike" cap="none" dirty="0">
                <a:solidFill>
                  <a:schemeClr val="dk1"/>
                </a:solidFill>
                <a:latin typeface="Calibri"/>
                <a:ea typeface="Calibri"/>
                <a:cs typeface="Calibri"/>
                <a:sym typeface="Calibri"/>
              </a:rPr>
              <a:t>	     </a:t>
            </a:r>
            <a:r>
              <a:rPr lang="en-GB" sz="2000" b="1" i="0" u="none" strike="noStrike" cap="none" dirty="0">
                <a:solidFill>
                  <a:srgbClr val="0070C0"/>
                </a:solidFill>
                <a:latin typeface="Calibri"/>
                <a:ea typeface="Calibri"/>
                <a:cs typeface="Calibri"/>
                <a:sym typeface="Calibri"/>
              </a:rPr>
              <a:t>Courage</a:t>
            </a:r>
            <a:r>
              <a:rPr lang="en-GB" sz="2000" b="1" i="0" u="none" strike="noStrike" cap="none" dirty="0">
                <a:solidFill>
                  <a:schemeClr val="dk1"/>
                </a:solidFill>
                <a:latin typeface="Calibri"/>
                <a:ea typeface="Calibri"/>
                <a:cs typeface="Calibri"/>
                <a:sym typeface="Calibri"/>
              </a:rPr>
              <a:t>	</a:t>
            </a:r>
            <a:r>
              <a:rPr lang="en-GB" sz="2000" b="1" i="0" u="none" strike="noStrike" cap="none" dirty="0">
                <a:solidFill>
                  <a:srgbClr val="00CC00"/>
                </a:solidFill>
                <a:latin typeface="Calibri"/>
                <a:ea typeface="Calibri"/>
                <a:cs typeface="Calibri"/>
                <a:sym typeface="Calibri"/>
              </a:rPr>
              <a:t>Aspiration</a:t>
            </a:r>
            <a:endParaRPr sz="1400" b="0" i="0" u="none" strike="noStrike" cap="none" dirty="0">
              <a:solidFill>
                <a:srgbClr val="000000"/>
              </a:solidFill>
              <a:latin typeface="Arial"/>
              <a:ea typeface="Arial"/>
              <a:cs typeface="Arial"/>
              <a:sym typeface="Arial"/>
            </a:endParaRPr>
          </a:p>
        </p:txBody>
      </p:sp>
      <p:sp>
        <p:nvSpPr>
          <p:cNvPr id="85" name="Google Shape;85;p1"/>
          <p:cNvSpPr txBox="1"/>
          <p:nvPr/>
        </p:nvSpPr>
        <p:spPr>
          <a:xfrm>
            <a:off x="2504465" y="1493411"/>
            <a:ext cx="7878300" cy="1754286"/>
          </a:xfrm>
          <a:prstGeom prst="rect">
            <a:avLst/>
          </a:prstGeom>
          <a:solidFill>
            <a:srgbClr val="DDEAF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This half term </a:t>
            </a:r>
            <a:r>
              <a:rPr lang="en-GB" sz="1800" dirty="0">
                <a:solidFill>
                  <a:schemeClr val="dk1"/>
                </a:solidFill>
                <a:latin typeface="Calibri"/>
                <a:ea typeface="Calibri"/>
                <a:cs typeface="Calibri"/>
                <a:sym typeface="Calibri"/>
              </a:rPr>
              <a:t>will be filled </a:t>
            </a:r>
            <a:r>
              <a:rPr lang="en-GB" sz="1800" b="0" i="0" u="none" strike="noStrike" cap="none" dirty="0">
                <a:solidFill>
                  <a:schemeClr val="dk1"/>
                </a:solidFill>
                <a:latin typeface="Calibri"/>
                <a:ea typeface="Calibri"/>
                <a:cs typeface="Calibri"/>
                <a:sym typeface="Calibri"/>
              </a:rPr>
              <a:t>with exciting activities and experiences as we continue to explore seasons and dive in to  a term of ‘celebrations</a:t>
            </a:r>
            <a:r>
              <a:rPr lang="en-GB" sz="1800" dirty="0">
                <a:solidFill>
                  <a:schemeClr val="dk1"/>
                </a:solidFill>
                <a:latin typeface="Calibri"/>
                <a:ea typeface="Calibri"/>
                <a:cs typeface="Calibri"/>
                <a:sym typeface="Calibri"/>
              </a:rPr>
              <a:t>’.</a:t>
            </a:r>
            <a:r>
              <a:rPr lang="en-GB" sz="1800" b="0" i="0" u="none" strike="noStrike" cap="none" dirty="0">
                <a:solidFill>
                  <a:schemeClr val="dk1"/>
                </a:solidFill>
                <a:latin typeface="Calibri"/>
                <a:ea typeface="Calibri"/>
                <a:cs typeface="Calibri"/>
                <a:sym typeface="Calibri"/>
              </a:rPr>
              <a:t> Our topic will focus on a selection of key texts that will be used to support the children's learning as shown below. As well as covering the key areas of learning through immersing children through these well known and loved stories. </a:t>
            </a: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Our values this term is </a:t>
            </a:r>
            <a:r>
              <a:rPr lang="en-GB" sz="1800" b="1" i="0" u="none" strike="noStrike" cap="none" dirty="0">
                <a:solidFill>
                  <a:srgbClr val="0070C0"/>
                </a:solidFill>
                <a:latin typeface="Calibri"/>
                <a:ea typeface="Calibri"/>
                <a:cs typeface="Calibri"/>
                <a:sym typeface="Calibri"/>
              </a:rPr>
              <a:t>Courage. </a:t>
            </a:r>
            <a:endParaRPr sz="1800" b="0" i="0" u="none" strike="noStrike" cap="none" dirty="0">
              <a:solidFill>
                <a:srgbClr val="000000"/>
              </a:solidFill>
              <a:latin typeface="Arial"/>
              <a:ea typeface="Arial"/>
              <a:cs typeface="Arial"/>
              <a:sym typeface="Arial"/>
            </a:endParaRPr>
          </a:p>
        </p:txBody>
      </p:sp>
      <p:sp>
        <p:nvSpPr>
          <p:cNvPr id="86" name="Google Shape;86;p1"/>
          <p:cNvSpPr txBox="1"/>
          <p:nvPr/>
        </p:nvSpPr>
        <p:spPr>
          <a:xfrm>
            <a:off x="2513925" y="3352736"/>
            <a:ext cx="7878300" cy="1477287"/>
          </a:xfrm>
          <a:prstGeom prst="rect">
            <a:avLst/>
          </a:prstGeom>
          <a:solidFill>
            <a:srgbClr val="DDEAF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As you know we use Tapestry, to communicate as well as celebrate your child's learning. It is lovely to see so many of you logging in and actively engaging. Remember we love to see what children</a:t>
            </a:r>
            <a:r>
              <a:rPr lang="en-GB" sz="1800" dirty="0">
                <a:solidFill>
                  <a:schemeClr val="dk1"/>
                </a:solidFill>
                <a:latin typeface="Calibri"/>
                <a:ea typeface="Calibri"/>
                <a:cs typeface="Calibri"/>
                <a:sym typeface="Calibri"/>
              </a:rPr>
              <a:t> get u to at home. If you have not yet manged to log on, please see a member of staff and we can support you with this. </a:t>
            </a: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We will also we sharing your individual Learning with you this term. </a:t>
            </a:r>
            <a:endParaRPr sz="1800" b="0" i="0" u="none" strike="noStrike" cap="none" dirty="0">
              <a:solidFill>
                <a:srgbClr val="000000"/>
              </a:solidFill>
              <a:latin typeface="Arial"/>
              <a:ea typeface="Arial"/>
              <a:cs typeface="Arial"/>
              <a:sym typeface="Arial"/>
            </a:endParaRPr>
          </a:p>
        </p:txBody>
      </p:sp>
      <p:sp>
        <p:nvSpPr>
          <p:cNvPr id="87" name="Google Shape;87;p1"/>
          <p:cNvSpPr txBox="1"/>
          <p:nvPr/>
        </p:nvSpPr>
        <p:spPr>
          <a:xfrm>
            <a:off x="7402750" y="6301288"/>
            <a:ext cx="4527000" cy="307736"/>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400" b="0" i="0" u="none" strike="noStrike" cap="none" dirty="0">
                <a:solidFill>
                  <a:srgbClr val="000000"/>
                </a:solidFill>
                <a:latin typeface="Arial"/>
                <a:ea typeface="Arial"/>
                <a:cs typeface="Arial"/>
                <a:sym typeface="Arial"/>
              </a:rPr>
              <a:t>Practising  new </a:t>
            </a:r>
            <a:r>
              <a:rPr lang="en-GB" dirty="0"/>
              <a:t>songs </a:t>
            </a:r>
            <a:endParaRPr sz="1400" b="0" i="0" u="none" strike="noStrike" cap="none" dirty="0">
              <a:solidFill>
                <a:srgbClr val="000000"/>
              </a:solidFill>
              <a:latin typeface="Arial"/>
              <a:ea typeface="Arial"/>
              <a:cs typeface="Arial"/>
              <a:sym typeface="Arial"/>
            </a:endParaRPr>
          </a:p>
        </p:txBody>
      </p:sp>
      <p:sp>
        <p:nvSpPr>
          <p:cNvPr id="88" name="Google Shape;88;p1"/>
          <p:cNvSpPr txBox="1"/>
          <p:nvPr/>
        </p:nvSpPr>
        <p:spPr>
          <a:xfrm>
            <a:off x="2513925" y="5825082"/>
            <a:ext cx="4545900" cy="307736"/>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dirty="0"/>
              <a:t>Practicing our listening skills and in</a:t>
            </a:r>
            <a:r>
              <a:rPr lang="en-GB" sz="1400" b="0" i="0" u="none" strike="noStrike" cap="none" dirty="0">
                <a:solidFill>
                  <a:srgbClr val="000000"/>
                </a:solidFill>
                <a:latin typeface="Arial"/>
                <a:ea typeface="Arial"/>
                <a:cs typeface="Arial"/>
                <a:sym typeface="Arial"/>
              </a:rPr>
              <a:t>vestigating sounds  </a:t>
            </a:r>
            <a:endParaRPr sz="1400" b="0" i="0" u="none" strike="noStrike" cap="none" dirty="0">
              <a:solidFill>
                <a:srgbClr val="000000"/>
              </a:solidFill>
              <a:latin typeface="Arial"/>
              <a:ea typeface="Arial"/>
              <a:cs typeface="Arial"/>
              <a:sym typeface="Arial"/>
            </a:endParaRPr>
          </a:p>
        </p:txBody>
      </p:sp>
      <p:sp>
        <p:nvSpPr>
          <p:cNvPr id="89" name="Google Shape;89;p1"/>
          <p:cNvSpPr txBox="1"/>
          <p:nvPr/>
        </p:nvSpPr>
        <p:spPr>
          <a:xfrm>
            <a:off x="2532825" y="6301582"/>
            <a:ext cx="4527000" cy="307736"/>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400" b="0" i="0" u="none" strike="noStrike" cap="none" dirty="0">
                <a:solidFill>
                  <a:srgbClr val="000000"/>
                </a:solidFill>
                <a:latin typeface="Arial"/>
                <a:ea typeface="Arial"/>
                <a:cs typeface="Arial"/>
                <a:sym typeface="Arial"/>
              </a:rPr>
              <a:t>Visiting our local Library </a:t>
            </a:r>
            <a:endParaRPr sz="1400" b="0" i="0" u="none" strike="noStrike" cap="none" dirty="0">
              <a:solidFill>
                <a:srgbClr val="000000"/>
              </a:solidFill>
              <a:latin typeface="Arial"/>
              <a:ea typeface="Arial"/>
              <a:cs typeface="Arial"/>
              <a:sym typeface="Arial"/>
            </a:endParaRPr>
          </a:p>
        </p:txBody>
      </p:sp>
      <p:sp>
        <p:nvSpPr>
          <p:cNvPr id="90" name="Google Shape;90;p1"/>
          <p:cNvSpPr txBox="1"/>
          <p:nvPr/>
        </p:nvSpPr>
        <p:spPr>
          <a:xfrm rot="5400000">
            <a:off x="763012" y="3149056"/>
            <a:ext cx="3056046"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dirty="0">
                <a:solidFill>
                  <a:schemeClr val="lt1"/>
                </a:solidFill>
                <a:latin typeface="Calibri"/>
                <a:ea typeface="Calibri"/>
                <a:cs typeface="Calibri"/>
                <a:sym typeface="Calibri"/>
              </a:rPr>
              <a:t>KEY TEXTS AND RHYMES</a:t>
            </a:r>
            <a:endParaRPr sz="1400" b="0" i="0" u="none" strike="noStrike" cap="none" dirty="0">
              <a:solidFill>
                <a:srgbClr val="000000"/>
              </a:solidFill>
              <a:latin typeface="Arial"/>
              <a:ea typeface="Arial"/>
              <a:cs typeface="Arial"/>
              <a:sym typeface="Arial"/>
            </a:endParaRPr>
          </a:p>
        </p:txBody>
      </p:sp>
      <p:pic>
        <p:nvPicPr>
          <p:cNvPr id="91" name="Google Shape;91;p1"/>
          <p:cNvPicPr preferRelativeResize="0"/>
          <p:nvPr/>
        </p:nvPicPr>
        <p:blipFill rotWithShape="1">
          <a:blip r:embed="rId3">
            <a:alphaModFix/>
          </a:blip>
          <a:srcRect/>
          <a:stretch/>
        </p:blipFill>
        <p:spPr>
          <a:xfrm>
            <a:off x="10444008" y="232462"/>
            <a:ext cx="1663747" cy="1663747"/>
          </a:xfrm>
          <a:prstGeom prst="rect">
            <a:avLst/>
          </a:prstGeom>
          <a:noFill/>
          <a:ln>
            <a:noFill/>
          </a:ln>
        </p:spPr>
      </p:pic>
      <p:sp>
        <p:nvSpPr>
          <p:cNvPr id="92" name="Google Shape;92;p1"/>
          <p:cNvSpPr txBox="1"/>
          <p:nvPr/>
        </p:nvSpPr>
        <p:spPr>
          <a:xfrm>
            <a:off x="7402750" y="5738710"/>
            <a:ext cx="4527000" cy="307736"/>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400" b="0" i="0" u="none" strike="noStrike" cap="none" dirty="0">
                <a:solidFill>
                  <a:srgbClr val="000000"/>
                </a:solidFill>
                <a:latin typeface="Arial"/>
                <a:ea typeface="Arial"/>
                <a:cs typeface="Arial"/>
                <a:sym typeface="Arial"/>
              </a:rPr>
              <a:t>Making pumpkin</a:t>
            </a:r>
            <a:r>
              <a:rPr lang="en-GB" dirty="0"/>
              <a:t> soup and </a:t>
            </a:r>
            <a:r>
              <a:rPr lang="en-GB" sz="1400" b="0" i="0" u="none" strike="noStrike" cap="none" dirty="0">
                <a:solidFill>
                  <a:srgbClr val="000000"/>
                </a:solidFill>
                <a:latin typeface="Arial"/>
                <a:ea typeface="Arial"/>
                <a:cs typeface="Arial"/>
                <a:sym typeface="Arial"/>
              </a:rPr>
              <a:t>gingerbread men </a:t>
            </a:r>
            <a:endParaRPr sz="1400" b="0" i="0" u="none" strike="noStrike" cap="none" dirty="0">
              <a:solidFill>
                <a:srgbClr val="000000"/>
              </a:solidFill>
              <a:latin typeface="Arial"/>
              <a:ea typeface="Arial"/>
              <a:cs typeface="Arial"/>
              <a:sym typeface="Arial"/>
            </a:endParaRPr>
          </a:p>
        </p:txBody>
      </p:sp>
      <p:sp>
        <p:nvSpPr>
          <p:cNvPr id="93" name="Google Shape;93;p1"/>
          <p:cNvSpPr txBox="1"/>
          <p:nvPr/>
        </p:nvSpPr>
        <p:spPr>
          <a:xfrm>
            <a:off x="7398436" y="5056853"/>
            <a:ext cx="4527000" cy="523180"/>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400" b="0" i="0" u="none" strike="noStrike" cap="none" dirty="0">
                <a:solidFill>
                  <a:srgbClr val="000000"/>
                </a:solidFill>
                <a:latin typeface="Arial"/>
                <a:ea typeface="Arial"/>
                <a:cs typeface="Arial"/>
                <a:sym typeface="Arial"/>
              </a:rPr>
              <a:t>Discussing the importance of selfcare and teeth brushing </a:t>
            </a:r>
            <a:endParaRPr sz="1400" b="0" i="0" u="none" strike="noStrike" cap="none" dirty="0">
              <a:solidFill>
                <a:srgbClr val="000000"/>
              </a:solidFill>
              <a:latin typeface="Arial"/>
              <a:ea typeface="Arial"/>
              <a:cs typeface="Arial"/>
              <a:sym typeface="Arial"/>
            </a:endParaRPr>
          </a:p>
        </p:txBody>
      </p:sp>
      <p:pic>
        <p:nvPicPr>
          <p:cNvPr id="94" name="Google Shape;94;p1"/>
          <p:cNvPicPr preferRelativeResize="0"/>
          <p:nvPr/>
        </p:nvPicPr>
        <p:blipFill rotWithShape="1">
          <a:blip r:embed="rId4">
            <a:alphaModFix/>
          </a:blip>
          <a:srcRect t="20311" r="6593" b="34391"/>
          <a:stretch/>
        </p:blipFill>
        <p:spPr>
          <a:xfrm>
            <a:off x="10425356" y="2046699"/>
            <a:ext cx="1682399" cy="1000124"/>
          </a:xfrm>
          <a:prstGeom prst="rect">
            <a:avLst/>
          </a:prstGeom>
          <a:noFill/>
          <a:ln>
            <a:noFill/>
          </a:ln>
        </p:spPr>
      </p:pic>
      <p:pic>
        <p:nvPicPr>
          <p:cNvPr id="95" name="Google Shape;95;p1"/>
          <p:cNvPicPr preferRelativeResize="0"/>
          <p:nvPr/>
        </p:nvPicPr>
        <p:blipFill rotWithShape="1">
          <a:blip r:embed="rId5">
            <a:alphaModFix/>
          </a:blip>
          <a:srcRect/>
          <a:stretch/>
        </p:blipFill>
        <p:spPr>
          <a:xfrm>
            <a:off x="8784470" y="248976"/>
            <a:ext cx="1261981" cy="634039"/>
          </a:xfrm>
          <a:prstGeom prst="rect">
            <a:avLst/>
          </a:prstGeom>
          <a:noFill/>
          <a:ln>
            <a:noFill/>
          </a:ln>
        </p:spPr>
      </p:pic>
      <p:pic>
        <p:nvPicPr>
          <p:cNvPr id="96" name="Google Shape;96;p1"/>
          <p:cNvPicPr preferRelativeResize="0"/>
          <p:nvPr/>
        </p:nvPicPr>
        <p:blipFill rotWithShape="1">
          <a:blip r:embed="rId6">
            <a:alphaModFix/>
          </a:blip>
          <a:srcRect/>
          <a:stretch/>
        </p:blipFill>
        <p:spPr>
          <a:xfrm>
            <a:off x="2750462" y="232462"/>
            <a:ext cx="1182727" cy="646232"/>
          </a:xfrm>
          <a:prstGeom prst="rect">
            <a:avLst/>
          </a:prstGeom>
          <a:noFill/>
          <a:ln>
            <a:noFill/>
          </a:ln>
        </p:spPr>
      </p:pic>
      <p:sp>
        <p:nvSpPr>
          <p:cNvPr id="97" name="Google Shape;97;p1"/>
          <p:cNvSpPr txBox="1"/>
          <p:nvPr/>
        </p:nvSpPr>
        <p:spPr>
          <a:xfrm>
            <a:off x="2504475" y="4988700"/>
            <a:ext cx="4545900" cy="646290"/>
          </a:xfrm>
          <a:prstGeom prst="rect">
            <a:avLst/>
          </a:prstGeom>
          <a:solidFill>
            <a:srgbClr val="6AA84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Calibri"/>
                <a:ea typeface="Calibri"/>
                <a:cs typeface="Calibri"/>
                <a:sym typeface="Calibri"/>
              </a:rPr>
              <a:t>This term we will be discussing and</a:t>
            </a:r>
            <a:r>
              <a:rPr lang="en-GB" sz="1800" b="1" dirty="0">
                <a:solidFill>
                  <a:schemeClr val="dk1"/>
                </a:solidFill>
                <a:latin typeface="Calibri"/>
                <a:ea typeface="Calibri"/>
                <a:cs typeface="Calibri"/>
                <a:sym typeface="Calibri"/>
              </a:rPr>
              <a:t> </a:t>
            </a:r>
            <a:r>
              <a:rPr lang="en-GB" sz="1800" b="1" i="0" u="none" strike="noStrike" cap="none" dirty="0">
                <a:solidFill>
                  <a:schemeClr val="dk1"/>
                </a:solidFill>
                <a:latin typeface="Calibri"/>
                <a:ea typeface="Calibri"/>
                <a:cs typeface="Calibri"/>
                <a:sym typeface="Calibri"/>
              </a:rPr>
              <a:t>celebrating: Bonfire night,  Christmas </a:t>
            </a:r>
            <a:endParaRPr sz="1400" b="1" i="0" u="none" strike="noStrike" cap="none" dirty="0">
              <a:solidFill>
                <a:srgbClr val="000000"/>
              </a:solidFill>
              <a:latin typeface="Arial"/>
              <a:ea typeface="Arial"/>
              <a:cs typeface="Arial"/>
              <a:sym typeface="Arial"/>
            </a:endParaRPr>
          </a:p>
        </p:txBody>
      </p:sp>
      <p:sp>
        <p:nvSpPr>
          <p:cNvPr id="100" name="Google Shape;100;p1"/>
          <p:cNvSpPr txBox="1"/>
          <p:nvPr/>
        </p:nvSpPr>
        <p:spPr>
          <a:xfrm>
            <a:off x="59546" y="5194140"/>
            <a:ext cx="2345339" cy="1569620"/>
          </a:xfrm>
          <a:prstGeom prst="rect">
            <a:avLst/>
          </a:prstGeom>
          <a:solidFill>
            <a:srgbClr val="6AA84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300"/>
              <a:buFont typeface="Arial"/>
              <a:buNone/>
            </a:pPr>
            <a:r>
              <a:rPr lang="en-GB" sz="1600" b="1" i="0" u="none" strike="noStrike" cap="none" dirty="0">
                <a:solidFill>
                  <a:schemeClr val="dk1"/>
                </a:solidFill>
                <a:latin typeface="Calibri"/>
                <a:ea typeface="Calibri"/>
                <a:cs typeface="Calibri"/>
                <a:sym typeface="Calibri"/>
              </a:rPr>
              <a:t>This term we w</a:t>
            </a:r>
            <a:r>
              <a:rPr lang="en-GB" sz="1600" b="1" dirty="0">
                <a:solidFill>
                  <a:schemeClr val="dk1"/>
                </a:solidFill>
                <a:latin typeface="Calibri"/>
                <a:ea typeface="Calibri"/>
                <a:cs typeface="Calibri"/>
                <a:sym typeface="Calibri"/>
              </a:rPr>
              <a:t>i</a:t>
            </a:r>
            <a:r>
              <a:rPr lang="en-GB" sz="1600" b="1" i="0" u="none" strike="noStrike" cap="none" dirty="0">
                <a:solidFill>
                  <a:schemeClr val="dk1"/>
                </a:solidFill>
                <a:latin typeface="Calibri"/>
                <a:ea typeface="Calibri"/>
                <a:cs typeface="Calibri"/>
                <a:sym typeface="Calibri"/>
              </a:rPr>
              <a:t>ll be focusing on the songs:</a:t>
            </a:r>
          </a:p>
          <a:p>
            <a:pPr marL="0" marR="0" lvl="0" indent="0" algn="ctr" rtl="0">
              <a:lnSpc>
                <a:spcPct val="100000"/>
              </a:lnSpc>
              <a:spcBef>
                <a:spcPts val="0"/>
              </a:spcBef>
              <a:spcAft>
                <a:spcPts val="0"/>
              </a:spcAft>
              <a:buClr>
                <a:schemeClr val="dk1"/>
              </a:buClr>
              <a:buSzPts val="1300"/>
              <a:buFont typeface="Arial"/>
              <a:buNone/>
            </a:pPr>
            <a:r>
              <a:rPr lang="en-GB" sz="1600" b="1" i="0" u="none" strike="noStrike" cap="none" dirty="0">
                <a:solidFill>
                  <a:schemeClr val="dk1"/>
                </a:solidFill>
                <a:latin typeface="Calibri"/>
                <a:ea typeface="Calibri"/>
                <a:cs typeface="Calibri"/>
                <a:sym typeface="Calibri"/>
              </a:rPr>
              <a:t>3 little men in a flyin</a:t>
            </a:r>
            <a:r>
              <a:rPr lang="en-GB" sz="1600" b="1" dirty="0">
                <a:solidFill>
                  <a:schemeClr val="dk1"/>
                </a:solidFill>
                <a:latin typeface="Calibri"/>
                <a:ea typeface="Calibri"/>
                <a:cs typeface="Calibri"/>
                <a:sym typeface="Calibri"/>
              </a:rPr>
              <a:t>g saucer and</a:t>
            </a:r>
            <a:r>
              <a:rPr lang="en-GB" sz="1600" b="1" i="0" u="none" strike="noStrike" cap="none" dirty="0">
                <a:solidFill>
                  <a:schemeClr val="dk1"/>
                </a:solidFill>
                <a:latin typeface="Calibri"/>
                <a:ea typeface="Calibri"/>
                <a:cs typeface="Calibri"/>
                <a:sym typeface="Calibri"/>
              </a:rPr>
              <a:t> </a:t>
            </a:r>
            <a:r>
              <a:rPr lang="en-GB" sz="1600" b="1" dirty="0">
                <a:solidFill>
                  <a:schemeClr val="dk1"/>
                </a:solidFill>
                <a:latin typeface="Calibri"/>
                <a:ea typeface="Calibri"/>
                <a:cs typeface="Calibri"/>
                <a:sym typeface="Calibri"/>
              </a:rPr>
              <a:t>Twinkle, twinkle… Do you know how loved you are</a:t>
            </a:r>
            <a:endParaRPr sz="1800" b="1" i="0" u="none" strike="noStrike" cap="none" dirty="0">
              <a:solidFill>
                <a:srgbClr val="000000"/>
              </a:solidFill>
              <a:latin typeface="Arial"/>
              <a:ea typeface="Arial"/>
              <a:cs typeface="Arial"/>
              <a:sym typeface="Arial"/>
            </a:endParaRPr>
          </a:p>
        </p:txBody>
      </p:sp>
      <p:pic>
        <p:nvPicPr>
          <p:cNvPr id="6" name="Picture 5">
            <a:extLst>
              <a:ext uri="{FF2B5EF4-FFF2-40B4-BE49-F238E27FC236}">
                <a16:creationId xmlns:a16="http://schemas.microsoft.com/office/drawing/2014/main" id="{B9D903C7-1C48-DB3D-C201-3D3C67FA1F74}"/>
              </a:ext>
            </a:extLst>
          </p:cNvPr>
          <p:cNvPicPr>
            <a:picLocks noChangeAspect="1"/>
          </p:cNvPicPr>
          <p:nvPr/>
        </p:nvPicPr>
        <p:blipFill>
          <a:blip r:embed="rId7"/>
          <a:stretch>
            <a:fillRect/>
          </a:stretch>
        </p:blipFill>
        <p:spPr>
          <a:xfrm>
            <a:off x="171812" y="146051"/>
            <a:ext cx="1047388" cy="1554005"/>
          </a:xfrm>
          <a:prstGeom prst="rect">
            <a:avLst/>
          </a:prstGeom>
        </p:spPr>
      </p:pic>
      <p:pic>
        <p:nvPicPr>
          <p:cNvPr id="3" name="Picture 2">
            <a:extLst>
              <a:ext uri="{FF2B5EF4-FFF2-40B4-BE49-F238E27FC236}">
                <a16:creationId xmlns:a16="http://schemas.microsoft.com/office/drawing/2014/main" id="{DECB5370-6725-3CCD-48C7-BD1DE18765CB}"/>
              </a:ext>
            </a:extLst>
          </p:cNvPr>
          <p:cNvPicPr>
            <a:picLocks noChangeAspect="1"/>
          </p:cNvPicPr>
          <p:nvPr/>
        </p:nvPicPr>
        <p:blipFill>
          <a:blip r:embed="rId8"/>
          <a:stretch>
            <a:fillRect/>
          </a:stretch>
        </p:blipFill>
        <p:spPr>
          <a:xfrm>
            <a:off x="107997" y="2528257"/>
            <a:ext cx="1259585" cy="1410735"/>
          </a:xfrm>
          <a:prstGeom prst="rect">
            <a:avLst/>
          </a:prstGeom>
        </p:spPr>
      </p:pic>
      <p:pic>
        <p:nvPicPr>
          <p:cNvPr id="5" name="Picture 4">
            <a:extLst>
              <a:ext uri="{FF2B5EF4-FFF2-40B4-BE49-F238E27FC236}">
                <a16:creationId xmlns:a16="http://schemas.microsoft.com/office/drawing/2014/main" id="{1F6EB976-E738-5915-DC9B-AC880724C1E6}"/>
              </a:ext>
            </a:extLst>
          </p:cNvPr>
          <p:cNvPicPr>
            <a:picLocks noChangeAspect="1"/>
          </p:cNvPicPr>
          <p:nvPr/>
        </p:nvPicPr>
        <p:blipFill>
          <a:blip r:embed="rId9"/>
          <a:stretch>
            <a:fillRect/>
          </a:stretch>
        </p:blipFill>
        <p:spPr>
          <a:xfrm>
            <a:off x="831350" y="3399996"/>
            <a:ext cx="1322947" cy="1627773"/>
          </a:xfrm>
          <a:prstGeom prst="rect">
            <a:avLst/>
          </a:prstGeom>
        </p:spPr>
      </p:pic>
      <p:pic>
        <p:nvPicPr>
          <p:cNvPr id="7" name="Picture 6">
            <a:extLst>
              <a:ext uri="{FF2B5EF4-FFF2-40B4-BE49-F238E27FC236}">
                <a16:creationId xmlns:a16="http://schemas.microsoft.com/office/drawing/2014/main" id="{BEF0823F-F5DF-8E6D-AFD5-038520DE64E9}"/>
              </a:ext>
            </a:extLst>
          </p:cNvPr>
          <p:cNvPicPr>
            <a:picLocks noChangeAspect="1"/>
          </p:cNvPicPr>
          <p:nvPr/>
        </p:nvPicPr>
        <p:blipFill>
          <a:blip r:embed="rId10"/>
          <a:stretch>
            <a:fillRect/>
          </a:stretch>
        </p:blipFill>
        <p:spPr>
          <a:xfrm>
            <a:off x="699438" y="1108202"/>
            <a:ext cx="1465862" cy="14724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06"/>
        <p:cNvGrpSpPr/>
        <p:nvPr/>
      </p:nvGrpSpPr>
      <p:grpSpPr>
        <a:xfrm>
          <a:off x="0" y="0"/>
          <a:ext cx="0" cy="0"/>
          <a:chOff x="0" y="0"/>
          <a:chExt cx="0" cy="0"/>
        </a:xfrm>
      </p:grpSpPr>
      <p:sp>
        <p:nvSpPr>
          <p:cNvPr id="107" name="Google Shape;107;p2"/>
          <p:cNvSpPr txBox="1"/>
          <p:nvPr/>
        </p:nvSpPr>
        <p:spPr>
          <a:xfrm>
            <a:off x="176680" y="3616510"/>
            <a:ext cx="2882400" cy="3123892"/>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Through rhymes, singing songs, games and techniques children are supported to develop their speaking and listening skills. </a:t>
            </a: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Arial"/>
              <a:buNone/>
            </a:pPr>
            <a:r>
              <a:rPr lang="en-GB" sz="1300" b="0" i="0" u="none" strike="noStrike" cap="none" dirty="0">
                <a:solidFill>
                  <a:schemeClr val="dk1"/>
                </a:solidFill>
                <a:latin typeface="Calibri"/>
                <a:ea typeface="Calibri"/>
                <a:cs typeface="Calibri"/>
                <a:sym typeface="Calibri"/>
              </a:rPr>
              <a:t>A wide range of texts are readily available indoor and outdoor for children to explorer, share and retell. Our termly key texts are accessible within the environment. </a:t>
            </a:r>
            <a:endParaRPr lang="en-GB"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Arial"/>
              <a:buNone/>
            </a:pPr>
            <a:r>
              <a:rPr lang="en-GB" sz="1300" b="0" i="0" u="none" strike="noStrike" cap="none" dirty="0">
                <a:solidFill>
                  <a:schemeClr val="dk1"/>
                </a:solidFill>
                <a:latin typeface="Calibri"/>
                <a:ea typeface="Calibri"/>
                <a:cs typeface="Calibri"/>
                <a:sym typeface="Calibri"/>
              </a:rPr>
              <a:t>We will also loan books from the library that we can share together at school. </a:t>
            </a:r>
          </a:p>
          <a:p>
            <a:pPr marL="0" marR="0" lvl="0" indent="0" algn="ctr" rtl="0">
              <a:lnSpc>
                <a:spcPct val="100000"/>
              </a:lnSpc>
              <a:spcBef>
                <a:spcPts val="0"/>
              </a:spcBef>
              <a:spcAft>
                <a:spcPts val="0"/>
              </a:spcAft>
              <a:buClr>
                <a:schemeClr val="dk1"/>
              </a:buClr>
              <a:buSzPts val="1300"/>
              <a:buFont typeface="Arial"/>
              <a:buNone/>
            </a:pPr>
            <a:endParaRPr lang="en-GB"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Arial"/>
              <a:buNone/>
            </a:pPr>
            <a:endParaRPr sz="1300" b="0" i="0" u="none" strike="noStrike" cap="none" dirty="0">
              <a:solidFill>
                <a:schemeClr val="dk1"/>
              </a:solidFill>
              <a:latin typeface="Calibri"/>
              <a:ea typeface="Calibri"/>
              <a:cs typeface="Calibri"/>
              <a:sym typeface="Calibri"/>
            </a:endParaRPr>
          </a:p>
        </p:txBody>
      </p:sp>
      <p:sp>
        <p:nvSpPr>
          <p:cNvPr id="108" name="Google Shape;108;p2"/>
          <p:cNvSpPr txBox="1"/>
          <p:nvPr/>
        </p:nvSpPr>
        <p:spPr>
          <a:xfrm>
            <a:off x="173511" y="250139"/>
            <a:ext cx="3852300" cy="3247002"/>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 A key aspect of our role is to provide experiences and support that will enable children to build positive relationships with children and staff, developing positive sense of themselves and of other around them.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We welcome all feelings and support ways children can manage their thoughts and feelings with the use of visual aids such a props, puppet and persona dolls and through role play . </a:t>
            </a:r>
            <a:endParaRPr lang="en-GB"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This term we will have a focus on health and selfcare; discussing keeping healthy and the importance of teeth brushing</a:t>
            </a:r>
            <a:r>
              <a:rPr lang="en-GB" sz="1300"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109" name="Google Shape;109;p2"/>
          <p:cNvSpPr txBox="1"/>
          <p:nvPr/>
        </p:nvSpPr>
        <p:spPr>
          <a:xfrm>
            <a:off x="273509" y="347156"/>
            <a:ext cx="3653612" cy="646331"/>
          </a:xfrm>
          <a:prstGeom prst="rect">
            <a:avLst/>
          </a:prstGeom>
          <a:solidFill>
            <a:srgbClr val="FF33C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Personal, Social and Emotional Development</a:t>
            </a:r>
            <a:endParaRPr sz="1400" b="0" i="0" u="none" strike="noStrike" cap="none">
              <a:solidFill>
                <a:srgbClr val="000000"/>
              </a:solidFill>
              <a:latin typeface="Arial"/>
              <a:ea typeface="Arial"/>
              <a:cs typeface="Arial"/>
              <a:sym typeface="Arial"/>
            </a:endParaRPr>
          </a:p>
        </p:txBody>
      </p:sp>
      <p:sp>
        <p:nvSpPr>
          <p:cNvPr id="110" name="Google Shape;110;p2"/>
          <p:cNvSpPr txBox="1"/>
          <p:nvPr/>
        </p:nvSpPr>
        <p:spPr>
          <a:xfrm>
            <a:off x="4169875" y="250150"/>
            <a:ext cx="3852300" cy="3154669"/>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Children will  have the opportunity  to explore a range of books supported by visuals, props and songs over a 2/3 week cycle. Promoting the use of repetition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 and key phrases. These support and encourage communication and language development and confidence for storytelling. From the key texts we will focus on key word and phrases throughout the weeks. </a:t>
            </a:r>
            <a:endParaRPr lang="en-GB"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lang="en-GB"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dirty="0">
                <a:solidFill>
                  <a:schemeClr val="dk1"/>
                </a:solidFill>
                <a:latin typeface="Calibri"/>
                <a:ea typeface="Calibri"/>
                <a:cs typeface="Calibri"/>
                <a:sym typeface="Calibri"/>
              </a:rPr>
              <a:t>Remember; you can </a:t>
            </a:r>
            <a:r>
              <a:rPr lang="en-GB" sz="1300" b="0" i="0" u="none" strike="noStrike" cap="none" dirty="0">
                <a:solidFill>
                  <a:schemeClr val="dk1"/>
                </a:solidFill>
                <a:latin typeface="Calibri"/>
                <a:ea typeface="Calibri"/>
                <a:cs typeface="Calibri"/>
                <a:sym typeface="Calibri"/>
              </a:rPr>
              <a:t>borrow and return books on a weekly basis.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 </a:t>
            </a:r>
            <a:endParaRPr sz="1300" b="0" i="0" u="none" strike="noStrike" cap="none" dirty="0">
              <a:solidFill>
                <a:schemeClr val="dk1"/>
              </a:solidFill>
              <a:latin typeface="Calibri"/>
              <a:ea typeface="Calibri"/>
              <a:cs typeface="Calibri"/>
              <a:sym typeface="Calibri"/>
            </a:endParaRPr>
          </a:p>
        </p:txBody>
      </p:sp>
      <p:sp>
        <p:nvSpPr>
          <p:cNvPr id="111" name="Google Shape;111;p2"/>
          <p:cNvSpPr txBox="1"/>
          <p:nvPr/>
        </p:nvSpPr>
        <p:spPr>
          <a:xfrm>
            <a:off x="8164950" y="250149"/>
            <a:ext cx="3852300" cy="3154669"/>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 Physical development is vital for all- round development and both gross and fine motor skills. Outdoor learning is encouraged in all weather so please make sure your child comes suitably  clothed and warmly dressed.  </a:t>
            </a: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This term we taking part in groups games to continue to support relationship building, build confidence and courage, our value for this term. </a:t>
            </a: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sp>
        <p:nvSpPr>
          <p:cNvPr id="112" name="Google Shape;112;p2"/>
          <p:cNvSpPr txBox="1"/>
          <p:nvPr/>
        </p:nvSpPr>
        <p:spPr>
          <a:xfrm>
            <a:off x="8900451" y="347156"/>
            <a:ext cx="2381250" cy="369332"/>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Physical Development</a:t>
            </a:r>
            <a:endParaRPr sz="1400" b="0" i="0" u="none" strike="noStrike" cap="none">
              <a:solidFill>
                <a:srgbClr val="000000"/>
              </a:solidFill>
              <a:latin typeface="Arial"/>
              <a:ea typeface="Arial"/>
              <a:cs typeface="Arial"/>
              <a:sym typeface="Arial"/>
            </a:endParaRPr>
          </a:p>
        </p:txBody>
      </p:sp>
      <p:sp>
        <p:nvSpPr>
          <p:cNvPr id="113" name="Google Shape;113;p2"/>
          <p:cNvSpPr txBox="1"/>
          <p:nvPr/>
        </p:nvSpPr>
        <p:spPr>
          <a:xfrm>
            <a:off x="4636125" y="347145"/>
            <a:ext cx="3143100" cy="3693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Communication and Language</a:t>
            </a:r>
            <a:endParaRPr sz="1800" b="0" i="0" u="none" strike="noStrike" cap="none">
              <a:solidFill>
                <a:schemeClr val="lt1"/>
              </a:solidFill>
              <a:latin typeface="Calibri"/>
              <a:ea typeface="Calibri"/>
              <a:cs typeface="Calibri"/>
              <a:sym typeface="Calibri"/>
            </a:endParaRPr>
          </a:p>
        </p:txBody>
      </p:sp>
      <p:sp>
        <p:nvSpPr>
          <p:cNvPr id="114" name="Google Shape;114;p2"/>
          <p:cNvSpPr txBox="1"/>
          <p:nvPr/>
        </p:nvSpPr>
        <p:spPr>
          <a:xfrm>
            <a:off x="923496" y="3692958"/>
            <a:ext cx="1388768"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r>
              <a:rPr lang="en-GB" sz="1800" b="0" i="0" u="none" strike="noStrike" cap="none">
                <a:solidFill>
                  <a:schemeClr val="lt1"/>
                </a:solidFill>
                <a:latin typeface="Calibri"/>
                <a:ea typeface="Calibri"/>
                <a:cs typeface="Calibri"/>
                <a:sym typeface="Calibri"/>
              </a:rPr>
              <a:t>Literacy</a:t>
            </a:r>
            <a:endParaRPr sz="1400" b="0" i="0" u="none" strike="noStrike" cap="none">
              <a:solidFill>
                <a:srgbClr val="000000"/>
              </a:solidFill>
              <a:latin typeface="Arial"/>
              <a:ea typeface="Arial"/>
              <a:cs typeface="Arial"/>
              <a:sym typeface="Arial"/>
            </a:endParaRPr>
          </a:p>
        </p:txBody>
      </p:sp>
      <p:sp>
        <p:nvSpPr>
          <p:cNvPr id="115" name="Google Shape;115;p2"/>
          <p:cNvSpPr txBox="1"/>
          <p:nvPr/>
        </p:nvSpPr>
        <p:spPr>
          <a:xfrm>
            <a:off x="3194911" y="3627446"/>
            <a:ext cx="2882400" cy="3093114"/>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GB" sz="1300" b="0" i="0" u="none" strike="noStrike" cap="none" dirty="0">
                <a:solidFill>
                  <a:schemeClr val="dk1"/>
                </a:solidFill>
                <a:latin typeface="Calibri"/>
                <a:ea typeface="Calibri"/>
                <a:cs typeface="Calibri"/>
                <a:sym typeface="Calibri"/>
              </a:rPr>
              <a:t>Within Daycare we support the development of maths through construction and fun physical activities such a songs, actions and group games. Children  are supported within  play and in adult lead activities thorough the week. </a:t>
            </a:r>
            <a:endParaRPr lang="en-GB"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GB" sz="1300" b="0" i="0" u="none" strike="noStrike" cap="none" dirty="0">
                <a:solidFill>
                  <a:schemeClr val="dk1"/>
                </a:solidFill>
                <a:latin typeface="Calibri"/>
                <a:ea typeface="Calibri"/>
                <a:cs typeface="Calibri"/>
                <a:sym typeface="Calibri"/>
              </a:rPr>
              <a:t>We will having a focus on number songs and counting in sequence. </a:t>
            </a: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endParaRPr lang="en-GB"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p:txBody>
      </p:sp>
      <p:sp>
        <p:nvSpPr>
          <p:cNvPr id="116" name="Google Shape;116;p2"/>
          <p:cNvSpPr txBox="1"/>
          <p:nvPr/>
        </p:nvSpPr>
        <p:spPr>
          <a:xfrm>
            <a:off x="9220600" y="3606350"/>
            <a:ext cx="2882400" cy="3140100"/>
          </a:xfrm>
          <a:prstGeom prst="rect">
            <a:avLst/>
          </a:prstGeom>
          <a:solidFill>
            <a:srgbClr val="BBD6EE">
              <a:alpha val="98039"/>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Throughout our topic we will be supporting children  to use their imagination and get creative. We will use props to support and understanding storytelling and singing. We will have weekly focused creative actives that will pride in their learning booklets, using available </a:t>
            </a:r>
            <a:r>
              <a:rPr lang="en-GB" sz="1300" b="0" i="0" u="none" strike="noStrike" cap="none" dirty="0">
                <a:solidFill>
                  <a:srgbClr val="000000"/>
                </a:solidFill>
                <a:latin typeface="Calibri"/>
                <a:ea typeface="Calibri"/>
                <a:cs typeface="Calibri"/>
                <a:sym typeface="Calibri"/>
              </a:rPr>
              <a:t>natural resources. </a:t>
            </a:r>
            <a:endParaRPr sz="13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sp>
        <p:nvSpPr>
          <p:cNvPr id="117" name="Google Shape;117;p2"/>
          <p:cNvSpPr txBox="1"/>
          <p:nvPr/>
        </p:nvSpPr>
        <p:spPr>
          <a:xfrm>
            <a:off x="6207758" y="3606358"/>
            <a:ext cx="2882400" cy="3108503"/>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Within Understanding the World we celebrate the children of our community while also making sense of the world around us. Celebrating what makes children unique and respect individual wishes and believes. </a:t>
            </a: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dirty="0">
                <a:solidFill>
                  <a:schemeClr val="dk1"/>
                </a:solidFill>
                <a:latin typeface="Calibri"/>
                <a:ea typeface="Calibri"/>
                <a:cs typeface="Calibri"/>
                <a:sym typeface="Calibri"/>
              </a:rPr>
              <a:t>This term we </a:t>
            </a:r>
            <a:r>
              <a:rPr lang="en-GB" sz="1300" b="0" i="0" u="none" strike="noStrike" cap="none" dirty="0">
                <a:solidFill>
                  <a:schemeClr val="dk1"/>
                </a:solidFill>
                <a:latin typeface="Calibri"/>
                <a:ea typeface="Calibri"/>
                <a:cs typeface="Calibri"/>
                <a:sym typeface="Calibri"/>
              </a:rPr>
              <a:t>will be discussing and </a:t>
            </a:r>
            <a:r>
              <a:rPr lang="en-GB" sz="1300" dirty="0">
                <a:solidFill>
                  <a:schemeClr val="dk1"/>
                </a:solidFill>
                <a:latin typeface="Calibri"/>
                <a:ea typeface="Calibri"/>
                <a:cs typeface="Calibri"/>
                <a:sym typeface="Calibri"/>
              </a:rPr>
              <a:t>inclusively </a:t>
            </a:r>
            <a:r>
              <a:rPr lang="en-GB" sz="1300" b="0" i="0" u="none" strike="noStrike" cap="none" dirty="0">
                <a:solidFill>
                  <a:schemeClr val="dk1"/>
                </a:solidFill>
                <a:latin typeface="Calibri"/>
                <a:ea typeface="Calibri"/>
                <a:cs typeface="Calibri"/>
                <a:sym typeface="Calibri"/>
              </a:rPr>
              <a:t>celebrating</a:t>
            </a:r>
            <a:r>
              <a:rPr lang="en-GB" sz="1300" dirty="0">
                <a:solidFill>
                  <a:schemeClr val="dk1"/>
                </a:solidFill>
                <a:latin typeface="Calibri"/>
                <a:ea typeface="Calibri"/>
                <a:cs typeface="Calibri"/>
                <a:sym typeface="Calibri"/>
              </a:rPr>
              <a:t> different special event. We will talk about Bonfire night; discussing how we keep safe. </a:t>
            </a: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Calibri"/>
              <a:ea typeface="Calibri"/>
              <a:cs typeface="Calibri"/>
              <a:sym typeface="Calibri"/>
            </a:endParaRPr>
          </a:p>
        </p:txBody>
      </p:sp>
      <p:sp>
        <p:nvSpPr>
          <p:cNvPr id="118" name="Google Shape;118;p2"/>
          <p:cNvSpPr txBox="1"/>
          <p:nvPr/>
        </p:nvSpPr>
        <p:spPr>
          <a:xfrm>
            <a:off x="3376451" y="3768535"/>
            <a:ext cx="2519363" cy="369332"/>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r>
              <a:rPr lang="en-GB" sz="1800" b="0" i="0" u="none" strike="noStrike" cap="none">
                <a:solidFill>
                  <a:schemeClr val="lt1"/>
                </a:solidFill>
                <a:latin typeface="Calibri"/>
                <a:ea typeface="Calibri"/>
                <a:cs typeface="Calibri"/>
                <a:sym typeface="Calibri"/>
              </a:rPr>
              <a:t>Mathematics</a:t>
            </a:r>
            <a:endParaRPr sz="1400" b="0" i="0" u="none" strike="noStrike" cap="none">
              <a:solidFill>
                <a:srgbClr val="000000"/>
              </a:solidFill>
              <a:latin typeface="Arial"/>
              <a:ea typeface="Arial"/>
              <a:cs typeface="Arial"/>
              <a:sym typeface="Arial"/>
            </a:endParaRPr>
          </a:p>
        </p:txBody>
      </p:sp>
      <p:sp>
        <p:nvSpPr>
          <p:cNvPr id="119" name="Google Shape;119;p2"/>
          <p:cNvSpPr txBox="1"/>
          <p:nvPr/>
        </p:nvSpPr>
        <p:spPr>
          <a:xfrm>
            <a:off x="6207675" y="3679139"/>
            <a:ext cx="2882399" cy="369300"/>
          </a:xfrm>
          <a:prstGeom prst="rect">
            <a:avLst/>
          </a:prstGeom>
          <a:solidFill>
            <a:srgbClr val="9900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Understanding of the World</a:t>
            </a:r>
            <a:endParaRPr sz="1400" b="0" i="0" u="none" strike="noStrike" cap="none">
              <a:solidFill>
                <a:srgbClr val="000000"/>
              </a:solidFill>
              <a:latin typeface="Arial"/>
              <a:ea typeface="Arial"/>
              <a:cs typeface="Arial"/>
              <a:sym typeface="Arial"/>
            </a:endParaRPr>
          </a:p>
        </p:txBody>
      </p:sp>
      <p:sp>
        <p:nvSpPr>
          <p:cNvPr id="120" name="Google Shape;120;p2"/>
          <p:cNvSpPr txBox="1"/>
          <p:nvPr/>
        </p:nvSpPr>
        <p:spPr>
          <a:xfrm>
            <a:off x="9402125" y="3692950"/>
            <a:ext cx="2519400" cy="646500"/>
          </a:xfrm>
          <a:prstGeom prst="rect">
            <a:avLst/>
          </a:prstGeom>
          <a:solidFill>
            <a:srgbClr val="00B0F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Expressive Arts and Design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738</Words>
  <Application>Microsoft Office PowerPoint</Application>
  <PresentationFormat>Widescreen</PresentationFormat>
  <Paragraphs>68</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9311005 Grace Lee</dc:creator>
  <cp:lastModifiedBy>9311005 Paris Fine</cp:lastModifiedBy>
  <cp:revision>5</cp:revision>
  <dcterms:created xsi:type="dcterms:W3CDTF">2022-01-06T18:42:25Z</dcterms:created>
  <dcterms:modified xsi:type="dcterms:W3CDTF">2022-10-30T21:16:38Z</dcterms:modified>
</cp:coreProperties>
</file>