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jWblEJEVDGlM1E6tsWqusuJ0z+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4" name="Google Shape;104;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 name="Google Shape;1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 name="Google Shape;1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 name="Google Shape;2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3" name="Google Shape;4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4" name="Google Shape;4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a:spLocks noGrp="1"/>
          </p:cNvSpPr>
          <p:nvPr>
            <p:ph type="pic" idx="2"/>
          </p:nvPr>
        </p:nvSpPr>
        <p:spPr>
          <a:xfrm>
            <a:off x="5183188" y="987425"/>
            <a:ext cx="6172200" cy="4873625"/>
          </a:xfrm>
          <a:prstGeom prst="rect">
            <a:avLst/>
          </a:prstGeom>
          <a:noFill/>
          <a:ln>
            <a:noFill/>
          </a:ln>
        </p:spPr>
      </p:sp>
      <p:sp>
        <p:nvSpPr>
          <p:cNvPr id="64" name="Google Shape;64;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2480641" y="125030"/>
            <a:ext cx="7878300" cy="1231500"/>
          </a:xfrm>
          <a:prstGeom prst="rect">
            <a:avLst/>
          </a:prstGeom>
          <a:solidFill>
            <a:srgbClr val="DDEAF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u="sng" dirty="0">
                <a:solidFill>
                  <a:schemeClr val="dk1"/>
                </a:solidFill>
                <a:latin typeface="Calibri"/>
                <a:ea typeface="Calibri"/>
                <a:cs typeface="Calibri"/>
                <a:sym typeface="Calibri"/>
              </a:rPr>
              <a:t>‘All Abut Me’</a:t>
            </a:r>
            <a:endParaRPr sz="1800" b="1" u="sng"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dirty="0">
                <a:solidFill>
                  <a:schemeClr val="dk1"/>
                </a:solidFill>
                <a:latin typeface="Calibri"/>
                <a:ea typeface="Calibri"/>
                <a:cs typeface="Calibri"/>
                <a:sym typeface="Calibri"/>
              </a:rPr>
              <a:t>Spring Term 1- Daycare (EYFS)- 202</a:t>
            </a:r>
            <a:r>
              <a:rPr lang="en-GB" sz="1800" b="1" dirty="0">
                <a:solidFill>
                  <a:schemeClr val="dk1"/>
                </a:solidFill>
                <a:latin typeface="Calibri"/>
                <a:ea typeface="Calibri"/>
                <a:cs typeface="Calibri"/>
                <a:sym typeface="Calibri"/>
              </a:rPr>
              <a:t>22</a:t>
            </a:r>
            <a:r>
              <a:rPr lang="en-GB" sz="1800" b="1" i="0" u="none" strike="noStrike" cap="none" dirty="0">
                <a:solidFill>
                  <a:schemeClr val="dk1"/>
                </a:solidFill>
                <a:latin typeface="Calibri"/>
                <a:ea typeface="Calibri"/>
                <a:cs typeface="Calibri"/>
                <a:sym typeface="Calibri"/>
              </a:rPr>
              <a:t>/2</a:t>
            </a:r>
            <a:r>
              <a:rPr lang="en-GB" sz="1800" b="1" dirty="0">
                <a:solidFill>
                  <a:schemeClr val="dk1"/>
                </a:solidFill>
                <a:latin typeface="Calibri"/>
                <a:ea typeface="Calibri"/>
                <a:cs typeface="Calibri"/>
                <a:sym typeface="Calibri"/>
              </a:rPr>
              <a:t>3</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Comper Foundation Stage School- Oxford</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dirty="0">
                <a:solidFill>
                  <a:srgbClr val="FF0000"/>
                </a:solidFill>
                <a:latin typeface="Calibri"/>
                <a:ea typeface="Calibri"/>
                <a:cs typeface="Calibri"/>
                <a:sym typeface="Calibri"/>
              </a:rPr>
              <a:t>Love</a:t>
            </a:r>
            <a:r>
              <a:rPr lang="en-GB" sz="2000" b="1" i="0" u="none" strike="noStrike" cap="none" dirty="0">
                <a:solidFill>
                  <a:schemeClr val="dk1"/>
                </a:solidFill>
                <a:latin typeface="Calibri"/>
                <a:ea typeface="Calibri"/>
                <a:cs typeface="Calibri"/>
                <a:sym typeface="Calibri"/>
              </a:rPr>
              <a:t>	      </a:t>
            </a:r>
            <a:r>
              <a:rPr lang="en-GB" sz="2000" b="1" i="0" u="none" strike="noStrike" cap="none" dirty="0">
                <a:solidFill>
                  <a:schemeClr val="accent2"/>
                </a:solidFill>
                <a:latin typeface="Calibri"/>
                <a:ea typeface="Calibri"/>
                <a:cs typeface="Calibri"/>
                <a:sym typeface="Calibri"/>
              </a:rPr>
              <a:t>Curiosity</a:t>
            </a:r>
            <a:r>
              <a:rPr lang="en-GB" sz="2000" b="1" i="0" u="none" strike="noStrike" cap="none" dirty="0">
                <a:solidFill>
                  <a:schemeClr val="dk1"/>
                </a:solidFill>
                <a:latin typeface="Calibri"/>
                <a:ea typeface="Calibri"/>
                <a:cs typeface="Calibri"/>
                <a:sym typeface="Calibri"/>
              </a:rPr>
              <a:t>	     </a:t>
            </a:r>
            <a:r>
              <a:rPr lang="en-GB" sz="2000" b="1" i="0" u="none" strike="noStrike" cap="none" dirty="0">
                <a:solidFill>
                  <a:srgbClr val="0070C0"/>
                </a:solidFill>
                <a:latin typeface="Calibri"/>
                <a:ea typeface="Calibri"/>
                <a:cs typeface="Calibri"/>
                <a:sym typeface="Calibri"/>
              </a:rPr>
              <a:t>Courage</a:t>
            </a:r>
            <a:r>
              <a:rPr lang="en-GB" sz="2000" b="1" i="0" u="none" strike="noStrike" cap="none" dirty="0">
                <a:solidFill>
                  <a:schemeClr val="dk1"/>
                </a:solidFill>
                <a:latin typeface="Calibri"/>
                <a:ea typeface="Calibri"/>
                <a:cs typeface="Calibri"/>
                <a:sym typeface="Calibri"/>
              </a:rPr>
              <a:t>	</a:t>
            </a:r>
            <a:r>
              <a:rPr lang="en-GB" sz="2000" b="1" i="0" u="none" strike="noStrike" cap="none" dirty="0">
                <a:solidFill>
                  <a:srgbClr val="00CC00"/>
                </a:solidFill>
                <a:latin typeface="Calibri"/>
                <a:ea typeface="Calibri"/>
                <a:cs typeface="Calibri"/>
                <a:sym typeface="Calibri"/>
              </a:rPr>
              <a:t>Aspiration</a:t>
            </a:r>
            <a:endParaRPr sz="1400" b="0" i="0" u="none" strike="noStrike" cap="none" dirty="0">
              <a:solidFill>
                <a:srgbClr val="000000"/>
              </a:solidFill>
              <a:latin typeface="Arial"/>
              <a:ea typeface="Arial"/>
              <a:cs typeface="Arial"/>
              <a:sym typeface="Arial"/>
            </a:endParaRPr>
          </a:p>
        </p:txBody>
      </p:sp>
      <p:sp>
        <p:nvSpPr>
          <p:cNvPr id="85" name="Google Shape;85;p1"/>
          <p:cNvSpPr txBox="1"/>
          <p:nvPr/>
        </p:nvSpPr>
        <p:spPr>
          <a:xfrm>
            <a:off x="2504465" y="1493411"/>
            <a:ext cx="7878300" cy="1754700"/>
          </a:xfrm>
          <a:prstGeom prst="rect">
            <a:avLst/>
          </a:prstGeom>
          <a:solidFill>
            <a:srgbClr val="DDEAF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Welcome to Daycare at Comper Foundation Stage School!</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This half term is filled with exciting activities and experiences as we begin the </a:t>
            </a:r>
            <a:r>
              <a:rPr lang="en-GB" sz="1800" dirty="0">
                <a:solidFill>
                  <a:schemeClr val="dk1"/>
                </a:solidFill>
                <a:latin typeface="Calibri"/>
                <a:ea typeface="Calibri"/>
                <a:cs typeface="Calibri"/>
                <a:sym typeface="Calibri"/>
              </a:rPr>
              <a:t>new school year together</a:t>
            </a:r>
            <a:r>
              <a:rPr lang="en-GB" sz="1800" b="0" i="0" u="none" strike="noStrike" cap="none" dirty="0">
                <a:solidFill>
                  <a:schemeClr val="dk1"/>
                </a:solidFill>
                <a:latin typeface="Calibri"/>
                <a:ea typeface="Calibri"/>
                <a:cs typeface="Calibri"/>
                <a:sym typeface="Calibri"/>
              </a:rPr>
              <a:t>. Our topic will focus on a selection of key texts that will be used to support the children's learning as shown below. As well as covering the key areas of learning through immersing children through these well known and loved stories. </a:t>
            </a:r>
            <a:endParaRPr sz="1400" b="0" i="0" u="none" strike="noStrike" cap="none" dirty="0">
              <a:solidFill>
                <a:srgbClr val="000000"/>
              </a:solidFill>
              <a:latin typeface="Arial"/>
              <a:ea typeface="Arial"/>
              <a:cs typeface="Arial"/>
              <a:sym typeface="Arial"/>
            </a:endParaRPr>
          </a:p>
        </p:txBody>
      </p:sp>
      <p:sp>
        <p:nvSpPr>
          <p:cNvPr id="86" name="Google Shape;86;p1"/>
          <p:cNvSpPr txBox="1"/>
          <p:nvPr/>
        </p:nvSpPr>
        <p:spPr>
          <a:xfrm>
            <a:off x="2480641" y="3379640"/>
            <a:ext cx="7878300" cy="1477500"/>
          </a:xfrm>
          <a:prstGeom prst="rect">
            <a:avLst/>
          </a:prstGeom>
          <a:solidFill>
            <a:srgbClr val="DDEAF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At Comper we use Tapestry, to communicate as well as celebrate your child's learning and development in</a:t>
            </a:r>
            <a:r>
              <a:rPr lang="en-GB" sz="1800" dirty="0">
                <a:solidFill>
                  <a:schemeClr val="dk1"/>
                </a:solidFill>
                <a:latin typeface="Calibri"/>
                <a:ea typeface="Calibri"/>
                <a:cs typeface="Calibri"/>
                <a:sym typeface="Calibri"/>
              </a:rPr>
              <a:t> their individual</a:t>
            </a:r>
            <a:r>
              <a:rPr lang="en-GB" sz="1800" b="0" i="0" u="none" strike="noStrike" cap="none" dirty="0">
                <a:solidFill>
                  <a:schemeClr val="dk1"/>
                </a:solidFill>
                <a:latin typeface="Calibri"/>
                <a:ea typeface="Calibri"/>
                <a:cs typeface="Calibri"/>
                <a:sym typeface="Calibri"/>
              </a:rPr>
              <a:t>. It is an secure online learning journal that lets you actively engage in your child's education. </a:t>
            </a:r>
            <a:r>
              <a:rPr lang="en-GB" sz="1800" dirty="0">
                <a:solidFill>
                  <a:schemeClr val="dk1"/>
                </a:solidFill>
                <a:latin typeface="Calibri"/>
                <a:ea typeface="Calibri"/>
                <a:cs typeface="Calibri"/>
                <a:sym typeface="Calibri"/>
              </a:rPr>
              <a:t>T</a:t>
            </a:r>
            <a:r>
              <a:rPr lang="en-GB" sz="1800" b="0" i="0" u="none" strike="noStrike" cap="none" dirty="0">
                <a:solidFill>
                  <a:schemeClr val="dk1"/>
                </a:solidFill>
                <a:latin typeface="Calibri"/>
                <a:ea typeface="Calibri"/>
                <a:cs typeface="Calibri"/>
                <a:sym typeface="Calibri"/>
              </a:rPr>
              <a:t>h</a:t>
            </a:r>
            <a:r>
              <a:rPr lang="en-GB" sz="1800" dirty="0">
                <a:solidFill>
                  <a:schemeClr val="dk1"/>
                </a:solidFill>
                <a:latin typeface="Calibri"/>
                <a:ea typeface="Calibri"/>
                <a:cs typeface="Calibri"/>
                <a:sym typeface="Calibri"/>
              </a:rPr>
              <a:t>ey will also have an individual Learning  booklet that will be shared with parents and careers termly.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Some of the activities we will be doing this term include:</a:t>
            </a:r>
            <a:endParaRPr sz="1400" b="0" i="0" u="none" strike="noStrike" cap="none" dirty="0">
              <a:solidFill>
                <a:srgbClr val="000000"/>
              </a:solidFill>
              <a:latin typeface="Arial"/>
              <a:ea typeface="Arial"/>
              <a:cs typeface="Arial"/>
              <a:sym typeface="Arial"/>
            </a:endParaRPr>
          </a:p>
        </p:txBody>
      </p:sp>
      <p:sp>
        <p:nvSpPr>
          <p:cNvPr id="87" name="Google Shape;87;p1"/>
          <p:cNvSpPr txBox="1"/>
          <p:nvPr/>
        </p:nvSpPr>
        <p:spPr>
          <a:xfrm>
            <a:off x="7402750" y="4961600"/>
            <a:ext cx="4527000" cy="369300"/>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Getting involved with baking  </a:t>
            </a:r>
            <a:endParaRPr sz="1400" b="0" i="0" u="none" strike="noStrike" cap="none" dirty="0">
              <a:solidFill>
                <a:srgbClr val="000000"/>
              </a:solidFill>
              <a:latin typeface="Arial"/>
              <a:ea typeface="Arial"/>
              <a:cs typeface="Arial"/>
              <a:sym typeface="Arial"/>
            </a:endParaRPr>
          </a:p>
        </p:txBody>
      </p:sp>
      <p:sp>
        <p:nvSpPr>
          <p:cNvPr id="88" name="Google Shape;88;p1"/>
          <p:cNvSpPr txBox="1"/>
          <p:nvPr/>
        </p:nvSpPr>
        <p:spPr>
          <a:xfrm>
            <a:off x="2504465" y="5738710"/>
            <a:ext cx="4545900" cy="646500"/>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dirty="0">
                <a:solidFill>
                  <a:schemeClr val="dk1"/>
                </a:solidFill>
                <a:latin typeface="Calibri"/>
                <a:ea typeface="Calibri"/>
                <a:cs typeface="Calibri"/>
                <a:sym typeface="Calibri"/>
              </a:rPr>
              <a:t>Discussing our families and people who are special to us </a:t>
            </a:r>
            <a:endParaRPr sz="1400" b="0" i="0" u="none" strike="noStrike" cap="none" dirty="0">
              <a:solidFill>
                <a:srgbClr val="000000"/>
              </a:solidFill>
              <a:latin typeface="Arial"/>
              <a:ea typeface="Arial"/>
              <a:cs typeface="Arial"/>
              <a:sym typeface="Arial"/>
            </a:endParaRPr>
          </a:p>
        </p:txBody>
      </p:sp>
      <p:sp>
        <p:nvSpPr>
          <p:cNvPr id="89" name="Google Shape;89;p1"/>
          <p:cNvSpPr txBox="1"/>
          <p:nvPr/>
        </p:nvSpPr>
        <p:spPr>
          <a:xfrm>
            <a:off x="2513925" y="6504950"/>
            <a:ext cx="4527000" cy="369300"/>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Exploring</a:t>
            </a:r>
            <a:r>
              <a:rPr lang="en-GB" sz="1800" dirty="0">
                <a:solidFill>
                  <a:schemeClr val="dk1"/>
                </a:solidFill>
                <a:latin typeface="Calibri"/>
                <a:ea typeface="Calibri"/>
                <a:cs typeface="Calibri"/>
                <a:sym typeface="Calibri"/>
              </a:rPr>
              <a:t> our new environment </a:t>
            </a:r>
            <a:endParaRPr sz="1400" b="0" i="0" u="none" strike="noStrike" cap="none" dirty="0">
              <a:solidFill>
                <a:srgbClr val="000000"/>
              </a:solidFill>
              <a:latin typeface="Arial"/>
              <a:ea typeface="Arial"/>
              <a:cs typeface="Arial"/>
              <a:sym typeface="Arial"/>
            </a:endParaRPr>
          </a:p>
        </p:txBody>
      </p:sp>
      <p:sp>
        <p:nvSpPr>
          <p:cNvPr id="90" name="Google Shape;90;p1"/>
          <p:cNvSpPr txBox="1"/>
          <p:nvPr/>
        </p:nvSpPr>
        <p:spPr>
          <a:xfrm rot="5400000">
            <a:off x="681638" y="3228905"/>
            <a:ext cx="30465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dirty="0">
                <a:solidFill>
                  <a:schemeClr val="lt1"/>
                </a:solidFill>
                <a:latin typeface="Calibri"/>
                <a:ea typeface="Calibri"/>
                <a:cs typeface="Calibri"/>
                <a:sym typeface="Calibri"/>
              </a:rPr>
              <a:t>KEY TEXTS </a:t>
            </a:r>
            <a:r>
              <a:rPr lang="en-GB" sz="2000" b="1" dirty="0">
                <a:solidFill>
                  <a:schemeClr val="lt1"/>
                </a:solidFill>
                <a:latin typeface="Calibri"/>
                <a:ea typeface="Calibri"/>
                <a:cs typeface="Calibri"/>
                <a:sym typeface="Calibri"/>
              </a:rPr>
              <a:t>AND RHYMES</a:t>
            </a:r>
            <a:endParaRPr sz="1400" b="0" i="0" u="none" strike="noStrike" cap="none" dirty="0">
              <a:solidFill>
                <a:srgbClr val="000000"/>
              </a:solidFill>
              <a:latin typeface="Arial"/>
              <a:ea typeface="Arial"/>
              <a:cs typeface="Arial"/>
              <a:sym typeface="Arial"/>
            </a:endParaRPr>
          </a:p>
        </p:txBody>
      </p:sp>
      <p:pic>
        <p:nvPicPr>
          <p:cNvPr id="91" name="Google Shape;91;p1"/>
          <p:cNvPicPr preferRelativeResize="0"/>
          <p:nvPr/>
        </p:nvPicPr>
        <p:blipFill rotWithShape="1">
          <a:blip r:embed="rId3">
            <a:alphaModFix/>
          </a:blip>
          <a:srcRect/>
          <a:stretch/>
        </p:blipFill>
        <p:spPr>
          <a:xfrm>
            <a:off x="10444008" y="232462"/>
            <a:ext cx="1663747" cy="1663747"/>
          </a:xfrm>
          <a:prstGeom prst="rect">
            <a:avLst/>
          </a:prstGeom>
          <a:noFill/>
          <a:ln>
            <a:noFill/>
          </a:ln>
        </p:spPr>
      </p:pic>
      <p:sp>
        <p:nvSpPr>
          <p:cNvPr id="92" name="Google Shape;92;p1"/>
          <p:cNvSpPr txBox="1"/>
          <p:nvPr/>
        </p:nvSpPr>
        <p:spPr>
          <a:xfrm>
            <a:off x="7402750" y="5435350"/>
            <a:ext cx="4527000" cy="646500"/>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dirty="0">
                <a:solidFill>
                  <a:schemeClr val="dk1"/>
                </a:solidFill>
                <a:latin typeface="Calibri"/>
                <a:ea typeface="Calibri"/>
                <a:cs typeface="Calibri"/>
                <a:sym typeface="Calibri"/>
              </a:rPr>
              <a:t>Learning </a:t>
            </a:r>
            <a:r>
              <a:rPr lang="en-GB" sz="1800" b="0" i="0" u="none" strike="noStrike" cap="none" dirty="0">
                <a:solidFill>
                  <a:schemeClr val="dk1"/>
                </a:solidFill>
                <a:latin typeface="Calibri"/>
                <a:ea typeface="Calibri"/>
                <a:cs typeface="Calibri"/>
                <a:sym typeface="Calibri"/>
              </a:rPr>
              <a:t>new songs </a:t>
            </a:r>
            <a:r>
              <a:rPr lang="en-GB" sz="1800" dirty="0">
                <a:solidFill>
                  <a:schemeClr val="dk1"/>
                </a:solidFill>
                <a:latin typeface="Calibri"/>
                <a:ea typeface="Calibri"/>
                <a:cs typeface="Calibri"/>
                <a:sym typeface="Calibri"/>
              </a:rPr>
              <a:t>though repetition, props and rhyme </a:t>
            </a:r>
            <a:endParaRPr sz="1400" b="0" i="0" u="none" strike="noStrike" cap="none" dirty="0">
              <a:solidFill>
                <a:srgbClr val="000000"/>
              </a:solidFill>
              <a:latin typeface="Arial"/>
              <a:ea typeface="Arial"/>
              <a:cs typeface="Arial"/>
              <a:sym typeface="Arial"/>
            </a:endParaRPr>
          </a:p>
        </p:txBody>
      </p:sp>
      <p:sp>
        <p:nvSpPr>
          <p:cNvPr id="93" name="Google Shape;93;p1"/>
          <p:cNvSpPr txBox="1"/>
          <p:nvPr/>
        </p:nvSpPr>
        <p:spPr>
          <a:xfrm>
            <a:off x="7402750" y="6211500"/>
            <a:ext cx="4527000" cy="646500"/>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Discovering </a:t>
            </a:r>
            <a:r>
              <a:rPr lang="en-GB" sz="1800" dirty="0">
                <a:solidFill>
                  <a:schemeClr val="dk1"/>
                </a:solidFill>
                <a:latin typeface="Calibri"/>
                <a:ea typeface="Calibri"/>
                <a:cs typeface="Calibri"/>
                <a:sym typeface="Calibri"/>
              </a:rPr>
              <a:t>seasons trough exploration and creative activities </a:t>
            </a:r>
            <a:endParaRPr sz="1400" b="0" i="0" u="none" strike="noStrike" cap="none" dirty="0">
              <a:solidFill>
                <a:srgbClr val="000000"/>
              </a:solidFill>
              <a:latin typeface="Arial"/>
              <a:ea typeface="Arial"/>
              <a:cs typeface="Arial"/>
              <a:sym typeface="Arial"/>
            </a:endParaRPr>
          </a:p>
        </p:txBody>
      </p:sp>
      <p:pic>
        <p:nvPicPr>
          <p:cNvPr id="94" name="Google Shape;94;p1"/>
          <p:cNvPicPr preferRelativeResize="0"/>
          <p:nvPr/>
        </p:nvPicPr>
        <p:blipFill rotWithShape="1">
          <a:blip r:embed="rId4">
            <a:alphaModFix/>
          </a:blip>
          <a:srcRect t="20311" r="6594" b="34391"/>
          <a:stretch/>
        </p:blipFill>
        <p:spPr>
          <a:xfrm>
            <a:off x="10425356" y="2046699"/>
            <a:ext cx="1682399" cy="1000124"/>
          </a:xfrm>
          <a:prstGeom prst="rect">
            <a:avLst/>
          </a:prstGeom>
          <a:noFill/>
          <a:ln>
            <a:noFill/>
          </a:ln>
        </p:spPr>
      </p:pic>
      <p:pic>
        <p:nvPicPr>
          <p:cNvPr id="95" name="Google Shape;95;p1"/>
          <p:cNvPicPr preferRelativeResize="0"/>
          <p:nvPr/>
        </p:nvPicPr>
        <p:blipFill rotWithShape="1">
          <a:blip r:embed="rId5">
            <a:alphaModFix/>
          </a:blip>
          <a:srcRect/>
          <a:stretch/>
        </p:blipFill>
        <p:spPr>
          <a:xfrm>
            <a:off x="8784470" y="248976"/>
            <a:ext cx="1261981" cy="634039"/>
          </a:xfrm>
          <a:prstGeom prst="rect">
            <a:avLst/>
          </a:prstGeom>
          <a:noFill/>
          <a:ln>
            <a:noFill/>
          </a:ln>
        </p:spPr>
      </p:pic>
      <p:pic>
        <p:nvPicPr>
          <p:cNvPr id="96" name="Google Shape;96;p1"/>
          <p:cNvPicPr preferRelativeResize="0"/>
          <p:nvPr/>
        </p:nvPicPr>
        <p:blipFill rotWithShape="1">
          <a:blip r:embed="rId6">
            <a:alphaModFix/>
          </a:blip>
          <a:srcRect/>
          <a:stretch/>
        </p:blipFill>
        <p:spPr>
          <a:xfrm>
            <a:off x="2750462" y="232462"/>
            <a:ext cx="1182727" cy="646232"/>
          </a:xfrm>
          <a:prstGeom prst="rect">
            <a:avLst/>
          </a:prstGeom>
          <a:noFill/>
          <a:ln>
            <a:noFill/>
          </a:ln>
        </p:spPr>
      </p:pic>
      <p:sp>
        <p:nvSpPr>
          <p:cNvPr id="97" name="Google Shape;97;p1"/>
          <p:cNvSpPr txBox="1"/>
          <p:nvPr/>
        </p:nvSpPr>
        <p:spPr>
          <a:xfrm>
            <a:off x="2504475" y="4988700"/>
            <a:ext cx="4545900" cy="646500"/>
          </a:xfrm>
          <a:prstGeom prst="rect">
            <a:avLst/>
          </a:prstGeom>
          <a:solidFill>
            <a:srgbClr val="6AA84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dirty="0">
                <a:solidFill>
                  <a:schemeClr val="dk1"/>
                </a:solidFill>
                <a:latin typeface="Calibri"/>
                <a:ea typeface="Calibri"/>
                <a:cs typeface="Calibri"/>
                <a:sym typeface="Calibri"/>
              </a:rPr>
              <a:t>This term we will be celebrating: </a:t>
            </a:r>
            <a:r>
              <a:rPr lang="en-GB" sz="1800" b="1" dirty="0">
                <a:solidFill>
                  <a:schemeClr val="dk1"/>
                </a:solidFill>
                <a:latin typeface="Calibri"/>
                <a:ea typeface="Calibri"/>
                <a:cs typeface="Calibri"/>
                <a:sym typeface="Calibri"/>
              </a:rPr>
              <a:t>New relationships and friendships</a:t>
            </a:r>
            <a:endParaRPr sz="1400" b="1" i="0" u="none" strike="noStrike" cap="none" dirty="0">
              <a:solidFill>
                <a:srgbClr val="000000"/>
              </a:solidFill>
              <a:latin typeface="Arial"/>
              <a:ea typeface="Arial"/>
              <a:cs typeface="Arial"/>
              <a:sym typeface="Arial"/>
            </a:endParaRPr>
          </a:p>
        </p:txBody>
      </p:sp>
      <p:pic>
        <p:nvPicPr>
          <p:cNvPr id="98" name="Google Shape;98;p1"/>
          <p:cNvPicPr preferRelativeResize="0"/>
          <p:nvPr/>
        </p:nvPicPr>
        <p:blipFill>
          <a:blip r:embed="rId7">
            <a:alphaModFix/>
          </a:blip>
          <a:stretch>
            <a:fillRect/>
          </a:stretch>
        </p:blipFill>
        <p:spPr>
          <a:xfrm>
            <a:off x="78865" y="64505"/>
            <a:ext cx="1304925" cy="1352550"/>
          </a:xfrm>
          <a:prstGeom prst="rect">
            <a:avLst/>
          </a:prstGeom>
          <a:noFill/>
          <a:ln>
            <a:noFill/>
          </a:ln>
        </p:spPr>
      </p:pic>
      <p:pic>
        <p:nvPicPr>
          <p:cNvPr id="99" name="Google Shape;99;p1"/>
          <p:cNvPicPr preferRelativeResize="0"/>
          <p:nvPr/>
        </p:nvPicPr>
        <p:blipFill>
          <a:blip r:embed="rId8">
            <a:alphaModFix/>
          </a:blip>
          <a:stretch>
            <a:fillRect/>
          </a:stretch>
        </p:blipFill>
        <p:spPr>
          <a:xfrm>
            <a:off x="821157" y="924629"/>
            <a:ext cx="1295400" cy="1457325"/>
          </a:xfrm>
          <a:prstGeom prst="rect">
            <a:avLst/>
          </a:prstGeom>
          <a:noFill/>
          <a:ln>
            <a:noFill/>
          </a:ln>
        </p:spPr>
      </p:pic>
      <p:sp>
        <p:nvSpPr>
          <p:cNvPr id="101" name="Google Shape;101;p1"/>
          <p:cNvSpPr txBox="1"/>
          <p:nvPr/>
        </p:nvSpPr>
        <p:spPr>
          <a:xfrm>
            <a:off x="229750" y="5121425"/>
            <a:ext cx="1752900" cy="1477500"/>
          </a:xfrm>
          <a:prstGeom prst="rect">
            <a:avLst/>
          </a:prstGeom>
          <a:solidFill>
            <a:srgbClr val="6AA84F"/>
          </a:solid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300"/>
              <a:buFont typeface="Arial"/>
              <a:buNone/>
            </a:pPr>
            <a:r>
              <a:rPr lang="en-GB" sz="1800" b="1" dirty="0">
                <a:solidFill>
                  <a:schemeClr val="dk1"/>
                </a:solidFill>
                <a:latin typeface="Calibri"/>
                <a:ea typeface="Calibri"/>
                <a:cs typeface="Calibri"/>
                <a:sym typeface="Calibri"/>
              </a:rPr>
              <a:t>This term we will be focusing on the songs: rely poly and  our home song. </a:t>
            </a:r>
            <a:endParaRPr sz="1900" b="1"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C9147007-D6C7-A863-2428-AE11BDA80E05}"/>
              </a:ext>
            </a:extLst>
          </p:cNvPr>
          <p:cNvPicPr>
            <a:picLocks noChangeAspect="1"/>
          </p:cNvPicPr>
          <p:nvPr/>
        </p:nvPicPr>
        <p:blipFill>
          <a:blip r:embed="rId9"/>
          <a:stretch>
            <a:fillRect/>
          </a:stretch>
        </p:blipFill>
        <p:spPr>
          <a:xfrm>
            <a:off x="451200" y="3477497"/>
            <a:ext cx="1531450" cy="1538287"/>
          </a:xfrm>
          <a:prstGeom prst="rect">
            <a:avLst/>
          </a:prstGeom>
        </p:spPr>
      </p:pic>
      <p:pic>
        <p:nvPicPr>
          <p:cNvPr id="3" name="Picture 2">
            <a:extLst>
              <a:ext uri="{FF2B5EF4-FFF2-40B4-BE49-F238E27FC236}">
                <a16:creationId xmlns:a16="http://schemas.microsoft.com/office/drawing/2014/main" id="{420CF2BC-7CC4-A59A-C8D0-F7997BFD012E}"/>
              </a:ext>
            </a:extLst>
          </p:cNvPr>
          <p:cNvPicPr>
            <a:picLocks noChangeAspect="1"/>
          </p:cNvPicPr>
          <p:nvPr/>
        </p:nvPicPr>
        <p:blipFill>
          <a:blip r:embed="rId10"/>
          <a:stretch>
            <a:fillRect/>
          </a:stretch>
        </p:blipFill>
        <p:spPr>
          <a:xfrm>
            <a:off x="87438" y="2200199"/>
            <a:ext cx="1453739" cy="14537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105"/>
        <p:cNvGrpSpPr/>
        <p:nvPr/>
      </p:nvGrpSpPr>
      <p:grpSpPr>
        <a:xfrm>
          <a:off x="0" y="0"/>
          <a:ext cx="0" cy="0"/>
          <a:chOff x="0" y="0"/>
          <a:chExt cx="0" cy="0"/>
        </a:xfrm>
      </p:grpSpPr>
      <p:sp>
        <p:nvSpPr>
          <p:cNvPr id="106" name="Google Shape;106;p2"/>
          <p:cNvSpPr txBox="1"/>
          <p:nvPr/>
        </p:nvSpPr>
        <p:spPr>
          <a:xfrm>
            <a:off x="147083" y="3637404"/>
            <a:ext cx="2882400" cy="3124500"/>
          </a:xfrm>
          <a:prstGeom prst="rect">
            <a:avLst/>
          </a:prstGeom>
          <a:solidFill>
            <a:srgbClr val="BBD6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Through rhymes, singing songs, games and techniques children are supported to develop their speaking and listening skills. </a:t>
            </a:r>
            <a:endParaRPr sz="13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300"/>
              <a:buFont typeface="Arial"/>
              <a:buNone/>
            </a:pPr>
            <a:r>
              <a:rPr lang="en-GB" sz="1300" dirty="0">
                <a:solidFill>
                  <a:schemeClr val="dk1"/>
                </a:solidFill>
                <a:latin typeface="Calibri"/>
                <a:ea typeface="Calibri"/>
                <a:cs typeface="Calibri"/>
                <a:sym typeface="Calibri"/>
              </a:rPr>
              <a:t>A wide range of texts are readily available indoor and outdoor for children to explorer, share and retell. Our termly key texts are accessible within the environment. </a:t>
            </a:r>
            <a:endParaRPr sz="13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GB" sz="1300" dirty="0">
                <a:solidFill>
                  <a:schemeClr val="dk1"/>
                </a:solidFill>
                <a:latin typeface="Calibri"/>
                <a:ea typeface="Calibri"/>
                <a:cs typeface="Calibri"/>
                <a:sym typeface="Calibri"/>
              </a:rPr>
              <a:t>staff  use Makaton supported by gesture and verbal communication. Children are encouraged to have a go of our  ‘signs of the week’. </a:t>
            </a:r>
            <a:endParaRPr sz="1300" b="0" i="0" u="none" strike="noStrike" cap="none" dirty="0">
              <a:solidFill>
                <a:schemeClr val="dk1"/>
              </a:solidFill>
              <a:latin typeface="Calibri"/>
              <a:ea typeface="Calibri"/>
              <a:cs typeface="Calibri"/>
              <a:sym typeface="Calibri"/>
            </a:endParaRPr>
          </a:p>
        </p:txBody>
      </p:sp>
      <p:sp>
        <p:nvSpPr>
          <p:cNvPr id="107" name="Google Shape;107;p2"/>
          <p:cNvSpPr txBox="1"/>
          <p:nvPr/>
        </p:nvSpPr>
        <p:spPr>
          <a:xfrm>
            <a:off x="173511" y="250139"/>
            <a:ext cx="3852300" cy="3247800"/>
          </a:xfrm>
          <a:prstGeom prst="rect">
            <a:avLst/>
          </a:prstGeom>
          <a:solidFill>
            <a:srgbClr val="BBD6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GB" sz="1300" dirty="0">
                <a:solidFill>
                  <a:schemeClr val="dk1"/>
                </a:solidFill>
                <a:latin typeface="Calibri"/>
                <a:ea typeface="Calibri"/>
                <a:cs typeface="Calibri"/>
                <a:sym typeface="Calibri"/>
              </a:rPr>
              <a:t> </a:t>
            </a:r>
            <a:r>
              <a:rPr lang="en-GB" sz="1300" b="0" i="0" u="none" strike="noStrike" cap="none" dirty="0">
                <a:solidFill>
                  <a:schemeClr val="dk1"/>
                </a:solidFill>
                <a:latin typeface="Calibri"/>
                <a:ea typeface="Calibri"/>
                <a:cs typeface="Calibri"/>
                <a:sym typeface="Calibri"/>
              </a:rPr>
              <a:t>A key aspect of our role is to provide experiences and support that will enable children to build</a:t>
            </a:r>
            <a:r>
              <a:rPr lang="en-GB" sz="1300" dirty="0">
                <a:solidFill>
                  <a:schemeClr val="dk1"/>
                </a:solidFill>
                <a:latin typeface="Calibri"/>
                <a:ea typeface="Calibri"/>
                <a:cs typeface="Calibri"/>
                <a:sym typeface="Calibri"/>
              </a:rPr>
              <a:t> positive relationships with children and staff, developing</a:t>
            </a:r>
            <a:r>
              <a:rPr lang="en-GB" sz="1300" b="0" i="0" u="none" strike="noStrike" cap="none" dirty="0">
                <a:solidFill>
                  <a:schemeClr val="dk1"/>
                </a:solidFill>
                <a:latin typeface="Calibri"/>
                <a:ea typeface="Calibri"/>
                <a:cs typeface="Calibri"/>
                <a:sym typeface="Calibri"/>
              </a:rPr>
              <a:t> </a:t>
            </a:r>
            <a:r>
              <a:rPr lang="en-GB" sz="1300" dirty="0">
                <a:solidFill>
                  <a:schemeClr val="dk1"/>
                </a:solidFill>
                <a:latin typeface="Calibri"/>
                <a:ea typeface="Calibri"/>
                <a:cs typeface="Calibri"/>
                <a:sym typeface="Calibri"/>
              </a:rPr>
              <a:t>p</a:t>
            </a:r>
            <a:r>
              <a:rPr lang="en-GB" sz="1300" b="0" i="0" u="none" strike="noStrike" cap="none" dirty="0">
                <a:solidFill>
                  <a:schemeClr val="dk1"/>
                </a:solidFill>
                <a:latin typeface="Calibri"/>
                <a:ea typeface="Calibri"/>
                <a:cs typeface="Calibri"/>
                <a:sym typeface="Calibri"/>
              </a:rPr>
              <a:t>ositive sense of themselves and of other</a:t>
            </a:r>
            <a:r>
              <a:rPr lang="en-GB" sz="1300" dirty="0">
                <a:solidFill>
                  <a:schemeClr val="dk1"/>
                </a:solidFill>
                <a:latin typeface="Calibri"/>
                <a:ea typeface="Calibri"/>
                <a:cs typeface="Calibri"/>
                <a:sym typeface="Calibri"/>
              </a:rPr>
              <a:t> around them.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We welcome all feelings and support ways children can manage their thoughts and feelings with the use of visual aids such a props, puppet and persona dolls and through role play . This will give children the confidence to feel safe in the environment around them and learning through the modelling of their peers. </a:t>
            </a:r>
            <a:endParaRPr sz="1200" b="0" i="0" u="none" strike="noStrike" cap="none" dirty="0">
              <a:solidFill>
                <a:schemeClr val="dk1"/>
              </a:solidFill>
              <a:latin typeface="Calibri"/>
              <a:ea typeface="Calibri"/>
              <a:cs typeface="Calibri"/>
              <a:sym typeface="Calibri"/>
            </a:endParaRPr>
          </a:p>
        </p:txBody>
      </p:sp>
      <p:sp>
        <p:nvSpPr>
          <p:cNvPr id="108" name="Google Shape;108;p2"/>
          <p:cNvSpPr txBox="1"/>
          <p:nvPr/>
        </p:nvSpPr>
        <p:spPr>
          <a:xfrm>
            <a:off x="273509" y="347156"/>
            <a:ext cx="3653612" cy="646331"/>
          </a:xfrm>
          <a:prstGeom prst="rect">
            <a:avLst/>
          </a:prstGeom>
          <a:solidFill>
            <a:srgbClr val="FF33C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lt1"/>
                </a:solidFill>
                <a:latin typeface="Calibri"/>
                <a:ea typeface="Calibri"/>
                <a:cs typeface="Calibri"/>
                <a:sym typeface="Calibri"/>
              </a:rPr>
              <a:t>   Personal, Social and Emotional Development</a:t>
            </a:r>
            <a:endParaRPr sz="1400" b="0" i="0" u="none" strike="noStrike" cap="none" dirty="0">
              <a:solidFill>
                <a:srgbClr val="000000"/>
              </a:solidFill>
              <a:latin typeface="Arial"/>
              <a:ea typeface="Arial"/>
              <a:cs typeface="Arial"/>
              <a:sym typeface="Arial"/>
            </a:endParaRPr>
          </a:p>
        </p:txBody>
      </p:sp>
      <p:sp>
        <p:nvSpPr>
          <p:cNvPr id="109" name="Google Shape;109;p2"/>
          <p:cNvSpPr txBox="1"/>
          <p:nvPr/>
        </p:nvSpPr>
        <p:spPr>
          <a:xfrm>
            <a:off x="4169875" y="250150"/>
            <a:ext cx="3852300" cy="3155400"/>
          </a:xfrm>
          <a:prstGeom prst="rect">
            <a:avLst/>
          </a:prstGeom>
          <a:solidFill>
            <a:srgbClr val="BBD6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Children will  have the opportunity  to explore a range of books supported by visuals, props and songs over a 2/3 week cycle. Promoting the use of repetition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 and key phrases. These support and encourage communication and language development and confidence for storytelling. From the key texts we will focus on key word </a:t>
            </a:r>
            <a:r>
              <a:rPr lang="en-GB" sz="1300" dirty="0">
                <a:solidFill>
                  <a:schemeClr val="dk1"/>
                </a:solidFill>
                <a:latin typeface="Calibri"/>
                <a:ea typeface="Calibri"/>
                <a:cs typeface="Calibri"/>
                <a:sym typeface="Calibri"/>
              </a:rPr>
              <a:t>and </a:t>
            </a:r>
            <a:r>
              <a:rPr lang="en-GB" sz="1300" b="0" i="0" u="none" strike="noStrike" cap="none" dirty="0">
                <a:solidFill>
                  <a:schemeClr val="dk1"/>
                </a:solidFill>
                <a:latin typeface="Calibri"/>
                <a:ea typeface="Calibri"/>
                <a:cs typeface="Calibri"/>
                <a:sym typeface="Calibri"/>
              </a:rPr>
              <a:t>phrases throughout the weeks. Child</a:t>
            </a:r>
            <a:r>
              <a:rPr lang="en-GB" sz="1300" dirty="0">
                <a:solidFill>
                  <a:schemeClr val="dk1"/>
                </a:solidFill>
                <a:latin typeface="Calibri"/>
                <a:ea typeface="Calibri"/>
                <a:cs typeface="Calibri"/>
                <a:sym typeface="Calibri"/>
              </a:rPr>
              <a:t> are also encouraged to borrow and return books on a weekly basis. </a:t>
            </a:r>
            <a:r>
              <a:rPr lang="en-GB" sz="13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endParaRPr sz="13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endParaRPr sz="13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 </a:t>
            </a:r>
            <a:endParaRPr sz="1300" dirty="0">
              <a:solidFill>
                <a:schemeClr val="dk1"/>
              </a:solidFill>
              <a:latin typeface="Calibri"/>
              <a:ea typeface="Calibri"/>
              <a:cs typeface="Calibri"/>
              <a:sym typeface="Calibri"/>
            </a:endParaRPr>
          </a:p>
        </p:txBody>
      </p:sp>
      <p:sp>
        <p:nvSpPr>
          <p:cNvPr id="110" name="Google Shape;110;p2"/>
          <p:cNvSpPr txBox="1"/>
          <p:nvPr/>
        </p:nvSpPr>
        <p:spPr>
          <a:xfrm>
            <a:off x="8164950" y="250149"/>
            <a:ext cx="3852300" cy="3155400"/>
          </a:xfrm>
          <a:prstGeom prst="rect">
            <a:avLst/>
          </a:prstGeom>
          <a:solidFill>
            <a:srgbClr val="BBD6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 Physical development is vital for all- round development and both gross and fine motor skills. Outdoor learning is encouraged in all weather so please make sure your child comes suitably  clothed and warmly dressed.  This term we will be exploring </a:t>
            </a:r>
            <a:r>
              <a:rPr lang="en-GB" sz="1300" dirty="0">
                <a:solidFill>
                  <a:schemeClr val="dk1"/>
                </a:solidFill>
                <a:latin typeface="Calibri"/>
                <a:ea typeface="Calibri"/>
                <a:cs typeface="Calibri"/>
                <a:sym typeface="Calibri"/>
              </a:rPr>
              <a:t>both the indoor and outdoors environments, getting to know our surroundings and welcoming the upcoming  weather changes. </a:t>
            </a:r>
            <a:endParaRPr sz="13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endParaRPr sz="13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endParaRPr sz="13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p:txBody>
      </p:sp>
      <p:sp>
        <p:nvSpPr>
          <p:cNvPr id="111" name="Google Shape;111;p2"/>
          <p:cNvSpPr txBox="1"/>
          <p:nvPr/>
        </p:nvSpPr>
        <p:spPr>
          <a:xfrm>
            <a:off x="8900451" y="347156"/>
            <a:ext cx="2381250" cy="369332"/>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lt1"/>
                </a:solidFill>
                <a:latin typeface="Calibri"/>
                <a:ea typeface="Calibri"/>
                <a:cs typeface="Calibri"/>
                <a:sym typeface="Calibri"/>
              </a:rPr>
              <a:t>Physical Development</a:t>
            </a:r>
            <a:endParaRPr sz="1400" b="0" i="0" u="none" strike="noStrike" cap="none" dirty="0">
              <a:solidFill>
                <a:srgbClr val="000000"/>
              </a:solidFill>
              <a:latin typeface="Arial"/>
              <a:ea typeface="Arial"/>
              <a:cs typeface="Arial"/>
              <a:sym typeface="Arial"/>
            </a:endParaRPr>
          </a:p>
        </p:txBody>
      </p:sp>
      <p:sp>
        <p:nvSpPr>
          <p:cNvPr id="112" name="Google Shape;112;p2"/>
          <p:cNvSpPr txBox="1"/>
          <p:nvPr/>
        </p:nvSpPr>
        <p:spPr>
          <a:xfrm>
            <a:off x="4636125" y="347145"/>
            <a:ext cx="3143100" cy="3693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lt1"/>
                </a:solidFill>
                <a:latin typeface="Calibri"/>
                <a:ea typeface="Calibri"/>
                <a:cs typeface="Calibri"/>
                <a:sym typeface="Calibri"/>
              </a:rPr>
              <a:t>Communication and Language</a:t>
            </a:r>
            <a:endParaRPr sz="1800" dirty="0">
              <a:solidFill>
                <a:schemeClr val="lt1"/>
              </a:solidFill>
              <a:latin typeface="Calibri"/>
              <a:ea typeface="Calibri"/>
              <a:cs typeface="Calibri"/>
              <a:sym typeface="Calibri"/>
            </a:endParaRPr>
          </a:p>
        </p:txBody>
      </p:sp>
      <p:sp>
        <p:nvSpPr>
          <p:cNvPr id="113" name="Google Shape;113;p2"/>
          <p:cNvSpPr txBox="1"/>
          <p:nvPr/>
        </p:nvSpPr>
        <p:spPr>
          <a:xfrm>
            <a:off x="923496" y="3692958"/>
            <a:ext cx="1388768"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    </a:t>
            </a:r>
            <a:r>
              <a:rPr lang="en-GB" sz="1800" b="0" i="0" u="none" strike="noStrike" cap="none" dirty="0">
                <a:solidFill>
                  <a:schemeClr val="lt1"/>
                </a:solidFill>
                <a:latin typeface="Calibri"/>
                <a:ea typeface="Calibri"/>
                <a:cs typeface="Calibri"/>
                <a:sym typeface="Calibri"/>
              </a:rPr>
              <a:t>Literacy</a:t>
            </a:r>
            <a:endParaRPr sz="1400" b="0" i="0" u="none" strike="noStrike" cap="none" dirty="0">
              <a:solidFill>
                <a:srgbClr val="000000"/>
              </a:solidFill>
              <a:latin typeface="Arial"/>
              <a:ea typeface="Arial"/>
              <a:cs typeface="Arial"/>
              <a:sym typeface="Arial"/>
            </a:endParaRPr>
          </a:p>
        </p:txBody>
      </p:sp>
      <p:sp>
        <p:nvSpPr>
          <p:cNvPr id="114" name="Google Shape;114;p2"/>
          <p:cNvSpPr txBox="1"/>
          <p:nvPr/>
        </p:nvSpPr>
        <p:spPr>
          <a:xfrm>
            <a:off x="3194911" y="3627446"/>
            <a:ext cx="2882400" cy="3093900"/>
          </a:xfrm>
          <a:prstGeom prst="rect">
            <a:avLst/>
          </a:prstGeom>
          <a:solidFill>
            <a:srgbClr val="BBD6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300"/>
              <a:buFont typeface="Calibri"/>
              <a:buNone/>
            </a:pPr>
            <a:endParaRPr sz="13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300"/>
              <a:buFont typeface="Calibri"/>
              <a:buNone/>
            </a:pPr>
            <a:endParaRPr sz="13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300"/>
              <a:buFont typeface="Calibri"/>
              <a:buNone/>
            </a:pP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r>
              <a:rPr lang="en-GB" sz="1300" b="0" i="0" u="none" strike="noStrike" cap="none" dirty="0">
                <a:solidFill>
                  <a:schemeClr val="dk1"/>
                </a:solidFill>
                <a:latin typeface="Calibri"/>
                <a:ea typeface="Calibri"/>
                <a:cs typeface="Calibri"/>
                <a:sym typeface="Calibri"/>
              </a:rPr>
              <a:t>Within Daycare we support the development of maths through </a:t>
            </a:r>
            <a:r>
              <a:rPr lang="en-GB" sz="1300" dirty="0">
                <a:solidFill>
                  <a:schemeClr val="dk1"/>
                </a:solidFill>
                <a:latin typeface="Calibri"/>
                <a:ea typeface="Calibri"/>
                <a:cs typeface="Calibri"/>
                <a:sym typeface="Calibri"/>
              </a:rPr>
              <a:t>construction and </a:t>
            </a:r>
            <a:r>
              <a:rPr lang="en-GB" sz="1300" b="0" i="0" u="none" strike="noStrike" cap="none" dirty="0">
                <a:solidFill>
                  <a:schemeClr val="dk1"/>
                </a:solidFill>
                <a:latin typeface="Calibri"/>
                <a:ea typeface="Calibri"/>
                <a:cs typeface="Calibri"/>
                <a:sym typeface="Calibri"/>
              </a:rPr>
              <a:t>fun physical activities such a songs, actions and group games. </a:t>
            </a:r>
            <a:r>
              <a:rPr lang="en-GB" sz="1300" dirty="0">
                <a:solidFill>
                  <a:schemeClr val="dk1"/>
                </a:solidFill>
                <a:latin typeface="Calibri"/>
                <a:ea typeface="Calibri"/>
                <a:cs typeface="Calibri"/>
                <a:sym typeface="Calibri"/>
              </a:rPr>
              <a:t>Children  are supported within  play and in adult lead activities thorough the week. </a:t>
            </a:r>
            <a:endParaRPr sz="13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endParaRPr sz="13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endParaRPr sz="13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endParaRPr sz="13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endParaRPr sz="13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endParaRPr sz="1300" dirty="0">
              <a:solidFill>
                <a:schemeClr val="dk1"/>
              </a:solidFill>
              <a:latin typeface="Calibri"/>
              <a:ea typeface="Calibri"/>
              <a:cs typeface="Calibri"/>
              <a:sym typeface="Calibri"/>
            </a:endParaRPr>
          </a:p>
        </p:txBody>
      </p:sp>
      <p:sp>
        <p:nvSpPr>
          <p:cNvPr id="115" name="Google Shape;115;p2"/>
          <p:cNvSpPr txBox="1"/>
          <p:nvPr/>
        </p:nvSpPr>
        <p:spPr>
          <a:xfrm>
            <a:off x="9220600" y="3606350"/>
            <a:ext cx="2882400" cy="3140100"/>
          </a:xfrm>
          <a:prstGeom prst="rect">
            <a:avLst/>
          </a:prstGeom>
          <a:solidFill>
            <a:srgbClr val="BBD6EE">
              <a:alpha val="98431"/>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endParaRPr sz="1300" dirty="0">
              <a:solidFill>
                <a:schemeClr val="dk1"/>
              </a:solidFill>
            </a:endParaRPr>
          </a:p>
          <a:p>
            <a:pPr marL="0" marR="0" lvl="0" indent="0" algn="ctr" rtl="0">
              <a:lnSpc>
                <a:spcPct val="100000"/>
              </a:lnSpc>
              <a:spcBef>
                <a:spcPts val="0"/>
              </a:spcBef>
              <a:spcAft>
                <a:spcPts val="0"/>
              </a:spcAft>
              <a:buClr>
                <a:srgbClr val="000000"/>
              </a:buClr>
              <a:buSzPts val="1300"/>
              <a:buFont typeface="Arial"/>
              <a:buNone/>
            </a:pPr>
            <a:r>
              <a:rPr lang="en-GB" sz="1300" i="0" u="none" strike="noStrike" cap="none" dirty="0">
                <a:solidFill>
                  <a:schemeClr val="dk1"/>
                </a:solidFill>
                <a:latin typeface="Calibri" panose="020F0502020204030204" pitchFamily="34" charset="0"/>
                <a:cs typeface="Calibri" panose="020F0502020204030204" pitchFamily="34" charset="0"/>
              </a:rPr>
              <a:t>Throughout our topic we will be supporting children  to use their imagination and get creative. We will use props to support and</a:t>
            </a:r>
            <a:r>
              <a:rPr lang="en-GB" sz="1300" dirty="0">
                <a:solidFill>
                  <a:schemeClr val="dk1"/>
                </a:solidFill>
                <a:latin typeface="Calibri" panose="020F0502020204030204" pitchFamily="34" charset="0"/>
                <a:cs typeface="Calibri" panose="020F0502020204030204" pitchFamily="34" charset="0"/>
              </a:rPr>
              <a:t> </a:t>
            </a:r>
            <a:r>
              <a:rPr lang="en-GB" sz="1300" i="0" u="none" strike="noStrike" cap="none" dirty="0">
                <a:solidFill>
                  <a:schemeClr val="dk1"/>
                </a:solidFill>
                <a:latin typeface="Calibri" panose="020F0502020204030204" pitchFamily="34" charset="0"/>
                <a:cs typeface="Calibri" panose="020F0502020204030204" pitchFamily="34" charset="0"/>
              </a:rPr>
              <a:t>understanding storytelling and singing. </a:t>
            </a:r>
            <a:r>
              <a:rPr lang="en-GB" sz="1300" dirty="0">
                <a:solidFill>
                  <a:schemeClr val="dk1"/>
                </a:solidFill>
                <a:latin typeface="Calibri" panose="020F0502020204030204" pitchFamily="34" charset="0"/>
                <a:cs typeface="Calibri" panose="020F0502020204030204" pitchFamily="34" charset="0"/>
              </a:rPr>
              <a:t>W</a:t>
            </a:r>
            <a:r>
              <a:rPr lang="en-GB" sz="1300" i="0" u="none" strike="noStrike" cap="none" dirty="0">
                <a:solidFill>
                  <a:schemeClr val="dk1"/>
                </a:solidFill>
                <a:latin typeface="Calibri" panose="020F0502020204030204" pitchFamily="34" charset="0"/>
                <a:cs typeface="Calibri" panose="020F0502020204030204" pitchFamily="34" charset="0"/>
              </a:rPr>
              <a:t>e will have weekly focused creative actives</a:t>
            </a:r>
            <a:r>
              <a:rPr lang="en-GB" sz="1300" dirty="0">
                <a:solidFill>
                  <a:schemeClr val="dk1"/>
                </a:solidFill>
                <a:latin typeface="Calibri" panose="020F0502020204030204" pitchFamily="34" charset="0"/>
                <a:cs typeface="Calibri" panose="020F0502020204030204" pitchFamily="34" charset="0"/>
              </a:rPr>
              <a:t> that will pride in their learning booklets, using available </a:t>
            </a:r>
            <a:r>
              <a:rPr lang="en-GB" sz="1300" dirty="0">
                <a:latin typeface="Calibri" panose="020F0502020204030204" pitchFamily="34" charset="0"/>
                <a:cs typeface="Calibri" panose="020F0502020204030204" pitchFamily="34" charset="0"/>
              </a:rPr>
              <a:t>natural resources. </a:t>
            </a:r>
            <a:endParaRPr sz="1300"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rgbClr val="000000"/>
              </a:buClr>
              <a:buSzPts val="1300"/>
              <a:buFont typeface="Arial"/>
              <a:buNone/>
            </a:pPr>
            <a:endParaRPr sz="1300" dirty="0"/>
          </a:p>
          <a:p>
            <a:pPr marL="0" marR="0" lvl="0" indent="0" algn="ctr" rtl="0">
              <a:lnSpc>
                <a:spcPct val="100000"/>
              </a:lnSpc>
              <a:spcBef>
                <a:spcPts val="0"/>
              </a:spcBef>
              <a:spcAft>
                <a:spcPts val="0"/>
              </a:spcAft>
              <a:buClr>
                <a:srgbClr val="000000"/>
              </a:buClr>
              <a:buSzPts val="1300"/>
              <a:buFont typeface="Arial"/>
              <a:buNone/>
            </a:pPr>
            <a:endParaRPr sz="1300" dirty="0"/>
          </a:p>
        </p:txBody>
      </p:sp>
      <p:sp>
        <p:nvSpPr>
          <p:cNvPr id="116" name="Google Shape;116;p2"/>
          <p:cNvSpPr txBox="1"/>
          <p:nvPr/>
        </p:nvSpPr>
        <p:spPr>
          <a:xfrm>
            <a:off x="6207758" y="3606358"/>
            <a:ext cx="2882400" cy="3109200"/>
          </a:xfrm>
          <a:prstGeom prst="rect">
            <a:avLst/>
          </a:prstGeom>
          <a:solidFill>
            <a:srgbClr val="BBD6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Within Understanding the World we celebrate the children of our community while also making sense of the world around us.</a:t>
            </a:r>
            <a:r>
              <a:rPr lang="en-GB" sz="1300" dirty="0">
                <a:solidFill>
                  <a:schemeClr val="dk1"/>
                </a:solidFill>
                <a:latin typeface="Calibri"/>
                <a:ea typeface="Calibri"/>
                <a:cs typeface="Calibri"/>
                <a:sym typeface="Calibri"/>
              </a:rPr>
              <a:t> C</a:t>
            </a:r>
            <a:r>
              <a:rPr lang="en-GB" sz="1300" b="0" i="0" u="none" strike="noStrike" cap="none" dirty="0">
                <a:solidFill>
                  <a:schemeClr val="dk1"/>
                </a:solidFill>
                <a:latin typeface="Calibri"/>
                <a:ea typeface="Calibri"/>
                <a:cs typeface="Calibri"/>
                <a:sym typeface="Calibri"/>
              </a:rPr>
              <a:t>elebrat</a:t>
            </a:r>
            <a:r>
              <a:rPr lang="en-GB" sz="1300" dirty="0">
                <a:solidFill>
                  <a:schemeClr val="dk1"/>
                </a:solidFill>
                <a:latin typeface="Calibri"/>
                <a:ea typeface="Calibri"/>
                <a:cs typeface="Calibri"/>
                <a:sym typeface="Calibri"/>
              </a:rPr>
              <a:t>ing</a:t>
            </a:r>
            <a:r>
              <a:rPr lang="en-GB" sz="1300" b="0" i="0" u="none" strike="noStrike" cap="none" dirty="0">
                <a:solidFill>
                  <a:schemeClr val="dk1"/>
                </a:solidFill>
                <a:latin typeface="Calibri"/>
                <a:ea typeface="Calibri"/>
                <a:cs typeface="Calibri"/>
                <a:sym typeface="Calibri"/>
              </a:rPr>
              <a:t> what makes children unique and respect individual wishes and believes. </a:t>
            </a: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GB" sz="1300" dirty="0">
                <a:solidFill>
                  <a:schemeClr val="dk1"/>
                </a:solidFill>
                <a:latin typeface="Calibri"/>
                <a:ea typeface="Calibri"/>
                <a:cs typeface="Calibri"/>
                <a:sym typeface="Calibri"/>
              </a:rPr>
              <a:t>We will be making our own family books that will encourage discussion around families and people who are special to us. </a:t>
            </a:r>
            <a:endParaRPr sz="13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 </a:t>
            </a:r>
            <a:endParaRPr sz="13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dirty="0">
              <a:solidFill>
                <a:schemeClr val="dk1"/>
              </a:solidFill>
              <a:latin typeface="Calibri"/>
              <a:ea typeface="Calibri"/>
              <a:cs typeface="Calibri"/>
              <a:sym typeface="Calibri"/>
            </a:endParaRPr>
          </a:p>
        </p:txBody>
      </p:sp>
      <p:sp>
        <p:nvSpPr>
          <p:cNvPr id="117" name="Google Shape;117;p2"/>
          <p:cNvSpPr txBox="1"/>
          <p:nvPr/>
        </p:nvSpPr>
        <p:spPr>
          <a:xfrm>
            <a:off x="3376451" y="3768535"/>
            <a:ext cx="2519363" cy="369332"/>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          </a:t>
            </a:r>
            <a:r>
              <a:rPr lang="en-GB" sz="1800" b="0" i="0" u="none" strike="noStrike" cap="none" dirty="0">
                <a:solidFill>
                  <a:schemeClr val="lt1"/>
                </a:solidFill>
                <a:latin typeface="Calibri"/>
                <a:ea typeface="Calibri"/>
                <a:cs typeface="Calibri"/>
                <a:sym typeface="Calibri"/>
              </a:rPr>
              <a:t>Mathematics</a:t>
            </a:r>
            <a:endParaRPr sz="1400" b="0" i="0" u="none" strike="noStrike" cap="none" dirty="0">
              <a:solidFill>
                <a:srgbClr val="000000"/>
              </a:solidFill>
              <a:latin typeface="Arial"/>
              <a:ea typeface="Arial"/>
              <a:cs typeface="Arial"/>
              <a:sym typeface="Arial"/>
            </a:endParaRPr>
          </a:p>
        </p:txBody>
      </p:sp>
      <p:sp>
        <p:nvSpPr>
          <p:cNvPr id="118" name="Google Shape;118;p2"/>
          <p:cNvSpPr txBox="1"/>
          <p:nvPr/>
        </p:nvSpPr>
        <p:spPr>
          <a:xfrm>
            <a:off x="6207675" y="3679139"/>
            <a:ext cx="2882399" cy="369300"/>
          </a:xfrm>
          <a:prstGeom prst="rect">
            <a:avLst/>
          </a:prstGeom>
          <a:solidFill>
            <a:srgbClr val="9900C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lt1"/>
                </a:solidFill>
                <a:latin typeface="Calibri"/>
                <a:ea typeface="Calibri"/>
                <a:cs typeface="Calibri"/>
                <a:sym typeface="Calibri"/>
              </a:rPr>
              <a:t>Understanding of the World</a:t>
            </a:r>
            <a:endParaRPr sz="1400" b="0" i="0" u="none" strike="noStrike" cap="none" dirty="0">
              <a:solidFill>
                <a:srgbClr val="000000"/>
              </a:solidFill>
              <a:latin typeface="Arial"/>
              <a:ea typeface="Arial"/>
              <a:cs typeface="Arial"/>
              <a:sym typeface="Arial"/>
            </a:endParaRPr>
          </a:p>
        </p:txBody>
      </p:sp>
      <p:sp>
        <p:nvSpPr>
          <p:cNvPr id="119" name="Google Shape;119;p2"/>
          <p:cNvSpPr txBox="1"/>
          <p:nvPr/>
        </p:nvSpPr>
        <p:spPr>
          <a:xfrm>
            <a:off x="9402125" y="3692950"/>
            <a:ext cx="2519400" cy="646500"/>
          </a:xfrm>
          <a:prstGeom prst="rect">
            <a:avLst/>
          </a:prstGeom>
          <a:solidFill>
            <a:srgbClr val="00B0F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lt1"/>
                </a:solidFill>
                <a:latin typeface="Calibri"/>
                <a:ea typeface="Calibri"/>
                <a:cs typeface="Calibri"/>
                <a:sym typeface="Calibri"/>
              </a:rPr>
              <a:t>   Expressive Arts and Design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706</Words>
  <Application>Microsoft Office PowerPoint</Application>
  <PresentationFormat>Widescreen</PresentationFormat>
  <Paragraphs>66</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9311005 Grace Lee</dc:creator>
  <cp:lastModifiedBy>9311005 Paris Fine</cp:lastModifiedBy>
  <cp:revision>3</cp:revision>
  <cp:lastPrinted>2022-09-14T12:07:41Z</cp:lastPrinted>
  <dcterms:created xsi:type="dcterms:W3CDTF">2022-01-06T18:42:25Z</dcterms:created>
  <dcterms:modified xsi:type="dcterms:W3CDTF">2022-09-14T12:17:55Z</dcterms:modified>
</cp:coreProperties>
</file>