
<file path=[Content_Types].xml><?xml version="1.0" encoding="utf-8"?>
<Types xmlns="http://schemas.openxmlformats.org/package/2006/content-types">
  <Default ContentType="image/gif" Extension="gif"/>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Lst>
  <p:sldSz cy="6858000" cx="12192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7" roundtripDataSignature="AMtx7mi/WhQ98unEQPVPTvfcHVyjOIP9M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92075" y="744538"/>
            <a:ext cx="6615113"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90488" y="744538"/>
            <a:ext cx="6616700"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notes"/>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1" name="Google Shape;101;p2:notes"/>
          <p:cNvSpPr/>
          <p:nvPr>
            <p:ph idx="2" type="sldImg"/>
          </p:nvPr>
        </p:nvSpPr>
        <p:spPr>
          <a:xfrm>
            <a:off x="90488" y="744538"/>
            <a:ext cx="6616700"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2"/>
          <p:cNvSpPr/>
          <p:nvPr>
            <p:ph idx="2" type="pic"/>
          </p:nvPr>
        </p:nvSpPr>
        <p:spPr>
          <a:xfrm>
            <a:off x="5183188" y="987425"/>
            <a:ext cx="6172200" cy="4873625"/>
          </a:xfrm>
          <a:prstGeom prst="rect">
            <a:avLst/>
          </a:prstGeom>
          <a:noFill/>
          <a:ln>
            <a:noFill/>
          </a:ln>
        </p:spPr>
      </p:sp>
      <p:sp>
        <p:nvSpPr>
          <p:cNvPr id="64" name="Google Shape;64;p1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2.png"/><Relationship Id="rId6" Type="http://schemas.openxmlformats.org/officeDocument/2006/relationships/image" Target="../media/image5.png"/><Relationship Id="rId7" Type="http://schemas.openxmlformats.org/officeDocument/2006/relationships/image" Target="../media/image3.png"/><Relationship Id="rId8" Type="http://schemas.openxmlformats.org/officeDocument/2006/relationships/image" Target="../media/image6.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83" name="Shape 83"/>
        <p:cNvGrpSpPr/>
        <p:nvPr/>
      </p:nvGrpSpPr>
      <p:grpSpPr>
        <a:xfrm>
          <a:off x="0" y="0"/>
          <a:ext cx="0" cy="0"/>
          <a:chOff x="0" y="0"/>
          <a:chExt cx="0" cy="0"/>
        </a:xfrm>
      </p:grpSpPr>
      <p:sp>
        <p:nvSpPr>
          <p:cNvPr id="84" name="Google Shape;84;p1"/>
          <p:cNvSpPr txBox="1"/>
          <p:nvPr/>
        </p:nvSpPr>
        <p:spPr>
          <a:xfrm>
            <a:off x="2111816" y="133805"/>
            <a:ext cx="7878300" cy="1015800"/>
          </a:xfrm>
          <a:prstGeom prst="rect">
            <a:avLst/>
          </a:prstGeom>
          <a:solidFill>
            <a:srgbClr val="DDEAF6"/>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2000" u="sng" cap="none" strike="noStrike">
                <a:solidFill>
                  <a:schemeClr val="dk1"/>
                </a:solidFill>
                <a:latin typeface="Calibri"/>
                <a:ea typeface="Calibri"/>
                <a:cs typeface="Calibri"/>
                <a:sym typeface="Calibri"/>
              </a:rPr>
              <a:t> Light and Dark  </a:t>
            </a:r>
            <a:endParaRPr b="1" i="0" sz="20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rPr b="1" i="0" lang="en-GB" sz="2000" u="none" cap="none" strike="noStrike">
                <a:solidFill>
                  <a:schemeClr val="dk1"/>
                </a:solidFill>
                <a:latin typeface="Calibri"/>
                <a:ea typeface="Calibri"/>
                <a:cs typeface="Calibri"/>
                <a:sym typeface="Calibri"/>
              </a:rPr>
              <a:t>Caterpillars Autumn Term 2</a:t>
            </a:r>
            <a:endParaRPr b="1" i="0" sz="20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ts val="2000"/>
              <a:buFont typeface="Arial"/>
              <a:buNone/>
            </a:pPr>
            <a:r>
              <a:rPr b="1" i="0" lang="en-GB" sz="2000" u="none" cap="none" strike="noStrike">
                <a:solidFill>
                  <a:srgbClr val="FF0000"/>
                </a:solidFill>
                <a:latin typeface="Calibri"/>
                <a:ea typeface="Calibri"/>
                <a:cs typeface="Calibri"/>
                <a:sym typeface="Calibri"/>
              </a:rPr>
              <a:t>Love</a:t>
            </a:r>
            <a:r>
              <a:rPr b="1" i="0" lang="en-GB" sz="2000" u="none" cap="none" strike="noStrike">
                <a:solidFill>
                  <a:schemeClr val="dk1"/>
                </a:solidFill>
                <a:latin typeface="Calibri"/>
                <a:ea typeface="Calibri"/>
                <a:cs typeface="Calibri"/>
                <a:sym typeface="Calibri"/>
              </a:rPr>
              <a:t>	      </a:t>
            </a:r>
            <a:r>
              <a:rPr b="1" i="0" lang="en-GB" sz="2000" u="none" cap="none" strike="noStrike">
                <a:solidFill>
                  <a:schemeClr val="accent2"/>
                </a:solidFill>
                <a:latin typeface="Calibri"/>
                <a:ea typeface="Calibri"/>
                <a:cs typeface="Calibri"/>
                <a:sym typeface="Calibri"/>
              </a:rPr>
              <a:t>Curiosity</a:t>
            </a:r>
            <a:r>
              <a:rPr b="1" i="0" lang="en-GB" sz="2000" u="none" cap="none" strike="noStrike">
                <a:solidFill>
                  <a:schemeClr val="dk1"/>
                </a:solidFill>
                <a:latin typeface="Calibri"/>
                <a:ea typeface="Calibri"/>
                <a:cs typeface="Calibri"/>
                <a:sym typeface="Calibri"/>
              </a:rPr>
              <a:t>	     </a:t>
            </a:r>
            <a:r>
              <a:rPr b="1" i="0" lang="en-GB" sz="2000" u="none" cap="none" strike="noStrike">
                <a:solidFill>
                  <a:srgbClr val="0070C0"/>
                </a:solidFill>
                <a:latin typeface="Calibri"/>
                <a:ea typeface="Calibri"/>
                <a:cs typeface="Calibri"/>
                <a:sym typeface="Calibri"/>
              </a:rPr>
              <a:t>Courage</a:t>
            </a:r>
            <a:r>
              <a:rPr b="1" i="0" lang="en-GB" sz="2000" u="none" cap="none" strike="noStrike">
                <a:solidFill>
                  <a:schemeClr val="dk1"/>
                </a:solidFill>
                <a:latin typeface="Calibri"/>
                <a:ea typeface="Calibri"/>
                <a:cs typeface="Calibri"/>
                <a:sym typeface="Calibri"/>
              </a:rPr>
              <a:t>	</a:t>
            </a:r>
            <a:r>
              <a:rPr b="1" i="0" lang="en-GB" sz="2000" u="none" cap="none" strike="noStrike">
                <a:solidFill>
                  <a:srgbClr val="00CC00"/>
                </a:solidFill>
                <a:latin typeface="Calibri"/>
                <a:ea typeface="Calibri"/>
                <a:cs typeface="Calibri"/>
                <a:sym typeface="Calibri"/>
              </a:rPr>
              <a:t>Aspiration</a:t>
            </a:r>
            <a:endParaRPr b="1" i="0" sz="1800" u="none" cap="none" strike="noStrike">
              <a:solidFill>
                <a:schemeClr val="dk1"/>
              </a:solidFill>
              <a:latin typeface="Calibri"/>
              <a:ea typeface="Calibri"/>
              <a:cs typeface="Calibri"/>
              <a:sym typeface="Calibri"/>
            </a:endParaRPr>
          </a:p>
        </p:txBody>
      </p:sp>
      <p:sp>
        <p:nvSpPr>
          <p:cNvPr id="85" name="Google Shape;85;p1"/>
          <p:cNvSpPr txBox="1"/>
          <p:nvPr/>
        </p:nvSpPr>
        <p:spPr>
          <a:xfrm>
            <a:off x="2096995" y="2560004"/>
            <a:ext cx="7878300" cy="369300"/>
          </a:xfrm>
          <a:prstGeom prst="rect">
            <a:avLst/>
          </a:prstGeom>
          <a:solidFill>
            <a:srgbClr val="DDEAF6"/>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6" name="Google Shape;86;p1"/>
          <p:cNvSpPr txBox="1"/>
          <p:nvPr/>
        </p:nvSpPr>
        <p:spPr>
          <a:xfrm>
            <a:off x="2111825" y="1227225"/>
            <a:ext cx="7878300" cy="1400700"/>
          </a:xfrm>
          <a:prstGeom prst="rect">
            <a:avLst/>
          </a:prstGeom>
          <a:solidFill>
            <a:srgbClr val="DDEAF6"/>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700" u="none" cap="none" strike="noStrike">
                <a:solidFill>
                  <a:schemeClr val="dk1"/>
                </a:solidFill>
                <a:latin typeface="Calibri"/>
                <a:ea typeface="Calibri"/>
                <a:cs typeface="Calibri"/>
                <a:sym typeface="Calibri"/>
              </a:rPr>
              <a:t> This term will be filled with exciting activities and experiences as we continue to explore seasons and dive into a term of ‘celebrations’. </a:t>
            </a:r>
            <a:r>
              <a:rPr b="0" i="0" lang="en-GB" sz="1600" u="none" cap="none" strike="noStrike">
                <a:solidFill>
                  <a:schemeClr val="dk1"/>
                </a:solidFill>
                <a:latin typeface="Calibri"/>
                <a:ea typeface="Calibri"/>
                <a:cs typeface="Calibri"/>
                <a:sym typeface="Calibri"/>
              </a:rPr>
              <a:t>We use our curriculum to plan learning opportunities based on new experiences as well as those based on the children’s individual interests. Therefore our planning does adapt and develop throughout the term.  </a:t>
            </a:r>
            <a:endParaRPr b="1" i="0" sz="1900" u="none" cap="none" strike="noStrike">
              <a:solidFill>
                <a:srgbClr val="00CC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000"/>
              <a:buFont typeface="Arial"/>
              <a:buNone/>
            </a:pPr>
            <a:r>
              <a:rPr b="1" i="0" lang="en-GB" sz="1900" u="none" cap="none" strike="noStrike">
                <a:solidFill>
                  <a:srgbClr val="00CC00"/>
                </a:solidFill>
                <a:latin typeface="Calibri"/>
                <a:ea typeface="Calibri"/>
                <a:cs typeface="Calibri"/>
                <a:sym typeface="Calibri"/>
              </a:rPr>
              <a:t>Our value this term is: </a:t>
            </a:r>
            <a:r>
              <a:rPr b="0" i="0" lang="en-GB" sz="1900" u="none" cap="none" strike="noStrike">
                <a:solidFill>
                  <a:srgbClr val="00CC00"/>
                </a:solidFill>
                <a:latin typeface="Calibri"/>
                <a:ea typeface="Calibri"/>
                <a:cs typeface="Calibri"/>
                <a:sym typeface="Calibri"/>
              </a:rPr>
              <a:t> Courage </a:t>
            </a:r>
            <a:endParaRPr b="0" i="0" sz="1700" u="none" cap="none" strike="noStrike">
              <a:solidFill>
                <a:schemeClr val="dk1"/>
              </a:solidFill>
              <a:latin typeface="Calibri"/>
              <a:ea typeface="Calibri"/>
              <a:cs typeface="Calibri"/>
              <a:sym typeface="Calibri"/>
            </a:endParaRPr>
          </a:p>
        </p:txBody>
      </p:sp>
      <p:pic>
        <p:nvPicPr>
          <p:cNvPr id="87" name="Google Shape;87;p1"/>
          <p:cNvPicPr preferRelativeResize="0"/>
          <p:nvPr/>
        </p:nvPicPr>
        <p:blipFill rotWithShape="1">
          <a:blip r:embed="rId3">
            <a:alphaModFix/>
          </a:blip>
          <a:srcRect b="0" l="0" r="0" t="0"/>
          <a:stretch/>
        </p:blipFill>
        <p:spPr>
          <a:xfrm>
            <a:off x="2355862" y="242887"/>
            <a:ext cx="1182727" cy="646232"/>
          </a:xfrm>
          <a:prstGeom prst="rect">
            <a:avLst/>
          </a:prstGeom>
          <a:noFill/>
          <a:ln>
            <a:noFill/>
          </a:ln>
        </p:spPr>
      </p:pic>
      <p:sp>
        <p:nvSpPr>
          <p:cNvPr id="88" name="Google Shape;88;p1"/>
          <p:cNvSpPr txBox="1"/>
          <p:nvPr/>
        </p:nvSpPr>
        <p:spPr>
          <a:xfrm>
            <a:off x="10057500" y="2043228"/>
            <a:ext cx="2088300" cy="3786600"/>
          </a:xfrm>
          <a:prstGeom prst="rect">
            <a:avLst/>
          </a:prstGeom>
          <a:solidFill>
            <a:srgbClr val="6AA84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 </a:t>
            </a:r>
            <a:r>
              <a:rPr b="1" i="0" lang="en-GB" sz="1500" u="none" cap="none" strike="noStrike">
                <a:solidFill>
                  <a:schemeClr val="dk1"/>
                </a:solidFill>
                <a:latin typeface="Calibri"/>
                <a:ea typeface="Calibri"/>
                <a:cs typeface="Calibri"/>
                <a:sym typeface="Calibri"/>
              </a:rPr>
              <a:t>This term we will be talking about and celebrating:</a:t>
            </a:r>
            <a:endParaRPr b="1" i="0" sz="1500" u="none" cap="none" strike="noStrike">
              <a:solidFill>
                <a:schemeClr val="dk1"/>
              </a:solidFill>
              <a:latin typeface="Calibri"/>
              <a:ea typeface="Calibri"/>
              <a:cs typeface="Calibri"/>
              <a:sym typeface="Calibri"/>
            </a:endParaRPr>
          </a:p>
          <a:p>
            <a:pPr indent="0" lvl="0" marL="0" rtl="0" algn="ctr">
              <a:spcBef>
                <a:spcPts val="0"/>
              </a:spcBef>
              <a:spcAft>
                <a:spcPts val="0"/>
              </a:spcAft>
              <a:buClr>
                <a:schemeClr val="dk1"/>
              </a:buClr>
              <a:buSzPts val="1800"/>
              <a:buFont typeface="Arial"/>
              <a:buNone/>
            </a:pPr>
            <a:r>
              <a:rPr b="1" lang="en-GB" sz="1200">
                <a:solidFill>
                  <a:schemeClr val="dk1"/>
                </a:solidFill>
              </a:rPr>
              <a:t>Bonfire night </a:t>
            </a:r>
            <a:endParaRPr b="1" sz="1200">
              <a:solidFill>
                <a:schemeClr val="dk1"/>
              </a:solidFill>
            </a:endParaRPr>
          </a:p>
          <a:p>
            <a:pPr indent="0" lvl="0" marL="0" rtl="0" algn="ctr">
              <a:spcBef>
                <a:spcPts val="0"/>
              </a:spcBef>
              <a:spcAft>
                <a:spcPts val="0"/>
              </a:spcAft>
              <a:buClr>
                <a:schemeClr val="dk1"/>
              </a:buClr>
              <a:buSzPts val="1800"/>
              <a:buFont typeface="Arial"/>
              <a:buNone/>
            </a:pPr>
            <a:r>
              <a:rPr lang="en-GB" sz="1200">
                <a:solidFill>
                  <a:schemeClr val="dk1"/>
                </a:solidFill>
              </a:rPr>
              <a:t>5th November</a:t>
            </a:r>
            <a:endParaRPr sz="1200">
              <a:solidFill>
                <a:schemeClr val="dk1"/>
              </a:solidFill>
            </a:endParaRPr>
          </a:p>
          <a:p>
            <a:pPr indent="0" lvl="0" marL="0" rtl="0" algn="ctr">
              <a:spcBef>
                <a:spcPts val="0"/>
              </a:spcBef>
              <a:spcAft>
                <a:spcPts val="0"/>
              </a:spcAft>
              <a:buClr>
                <a:schemeClr val="dk1"/>
              </a:buClr>
              <a:buSzPts val="1800"/>
              <a:buFont typeface="Arial"/>
              <a:buNone/>
            </a:pPr>
            <a:r>
              <a:rPr b="1" lang="en-GB" sz="1200">
                <a:solidFill>
                  <a:schemeClr val="dk1"/>
                </a:solidFill>
              </a:rPr>
              <a:t>Remembrance Sunday </a:t>
            </a:r>
            <a:endParaRPr b="1" sz="1200">
              <a:solidFill>
                <a:schemeClr val="dk1"/>
              </a:solidFill>
            </a:endParaRPr>
          </a:p>
          <a:p>
            <a:pPr indent="0" lvl="0" marL="0" rtl="0" algn="ctr">
              <a:spcBef>
                <a:spcPts val="0"/>
              </a:spcBef>
              <a:spcAft>
                <a:spcPts val="0"/>
              </a:spcAft>
              <a:buClr>
                <a:schemeClr val="dk1"/>
              </a:buClr>
              <a:buSzPts val="1800"/>
              <a:buFont typeface="Arial"/>
              <a:buNone/>
            </a:pPr>
            <a:r>
              <a:rPr lang="en-GB" sz="1200">
                <a:solidFill>
                  <a:schemeClr val="dk1"/>
                </a:solidFill>
              </a:rPr>
              <a:t>9th November   </a:t>
            </a:r>
            <a:endParaRPr sz="1200">
              <a:solidFill>
                <a:schemeClr val="dk1"/>
              </a:solidFill>
            </a:endParaRPr>
          </a:p>
          <a:p>
            <a:pPr indent="0" lvl="0" marL="0" rtl="0" algn="ctr">
              <a:spcBef>
                <a:spcPts val="0"/>
              </a:spcBef>
              <a:spcAft>
                <a:spcPts val="0"/>
              </a:spcAft>
              <a:buClr>
                <a:schemeClr val="dk1"/>
              </a:buClr>
              <a:buSzPts val="1800"/>
              <a:buFont typeface="Arial"/>
              <a:buNone/>
            </a:pPr>
            <a:r>
              <a:rPr b="1" lang="en-GB" sz="1200">
                <a:solidFill>
                  <a:schemeClr val="dk1"/>
                </a:solidFill>
              </a:rPr>
              <a:t>Children in Need</a:t>
            </a:r>
            <a:endParaRPr>
              <a:solidFill>
                <a:schemeClr val="dk1"/>
              </a:solidFill>
            </a:endParaRPr>
          </a:p>
          <a:p>
            <a:pPr indent="0" lvl="0" marL="0" rtl="0" algn="ctr">
              <a:spcBef>
                <a:spcPts val="0"/>
              </a:spcBef>
              <a:spcAft>
                <a:spcPts val="0"/>
              </a:spcAft>
              <a:buClr>
                <a:schemeClr val="dk1"/>
              </a:buClr>
              <a:buSzPts val="1800"/>
              <a:buFont typeface="Arial"/>
              <a:buNone/>
            </a:pPr>
            <a:r>
              <a:rPr lang="en-GB" sz="1200">
                <a:solidFill>
                  <a:schemeClr val="dk1"/>
                </a:solidFill>
              </a:rPr>
              <a:t>14</a:t>
            </a:r>
            <a:r>
              <a:rPr baseline="30000" lang="en-GB" sz="1200">
                <a:solidFill>
                  <a:schemeClr val="dk1"/>
                </a:solidFill>
              </a:rPr>
              <a:t>th</a:t>
            </a:r>
            <a:r>
              <a:rPr lang="en-GB" sz="1200">
                <a:solidFill>
                  <a:schemeClr val="dk1"/>
                </a:solidFill>
              </a:rPr>
              <a:t> November </a:t>
            </a:r>
            <a:endParaRPr sz="1200">
              <a:solidFill>
                <a:schemeClr val="dk1"/>
              </a:solidFill>
            </a:endParaRPr>
          </a:p>
          <a:p>
            <a:pPr indent="0" lvl="0" marL="0" rtl="0" algn="ctr">
              <a:spcBef>
                <a:spcPts val="0"/>
              </a:spcBef>
              <a:spcAft>
                <a:spcPts val="0"/>
              </a:spcAft>
              <a:buClr>
                <a:schemeClr val="dk1"/>
              </a:buClr>
              <a:buSzPts val="1100"/>
              <a:buFont typeface="Arial"/>
              <a:buNone/>
            </a:pPr>
            <a:r>
              <a:rPr b="1" lang="en-GB" sz="1200">
                <a:solidFill>
                  <a:schemeClr val="dk1"/>
                </a:solidFill>
              </a:rPr>
              <a:t>World Nursery rhyme week</a:t>
            </a:r>
            <a:endParaRPr b="1" sz="1200">
              <a:solidFill>
                <a:schemeClr val="dk1"/>
              </a:solidFill>
            </a:endParaRPr>
          </a:p>
          <a:p>
            <a:pPr indent="0" lvl="0" marL="0" rtl="0" algn="ctr">
              <a:spcBef>
                <a:spcPts val="0"/>
              </a:spcBef>
              <a:spcAft>
                <a:spcPts val="0"/>
              </a:spcAft>
              <a:buClr>
                <a:schemeClr val="dk1"/>
              </a:buClr>
              <a:buSzPts val="1100"/>
              <a:buFont typeface="Arial"/>
              <a:buNone/>
            </a:pPr>
            <a:r>
              <a:rPr lang="en-GB" sz="1200">
                <a:solidFill>
                  <a:schemeClr val="dk1"/>
                </a:solidFill>
              </a:rPr>
              <a:t>10th - 14th November</a:t>
            </a:r>
            <a:endParaRPr sz="1200">
              <a:solidFill>
                <a:schemeClr val="dk1"/>
              </a:solidFill>
            </a:endParaRPr>
          </a:p>
          <a:p>
            <a:pPr indent="0" lvl="0" marL="0" rtl="0" algn="ctr">
              <a:spcBef>
                <a:spcPts val="0"/>
              </a:spcBef>
              <a:spcAft>
                <a:spcPts val="0"/>
              </a:spcAft>
              <a:buClr>
                <a:schemeClr val="dk1"/>
              </a:buClr>
              <a:buSzPts val="1100"/>
              <a:buFont typeface="Arial"/>
              <a:buNone/>
            </a:pPr>
            <a:r>
              <a:rPr b="1" lang="en-GB" sz="1200">
                <a:solidFill>
                  <a:schemeClr val="dk1"/>
                </a:solidFill>
              </a:rPr>
              <a:t>Advent </a:t>
            </a:r>
            <a:endParaRPr b="1" sz="1200">
              <a:solidFill>
                <a:schemeClr val="dk1"/>
              </a:solidFill>
            </a:endParaRPr>
          </a:p>
          <a:p>
            <a:pPr indent="0" lvl="0" marL="0" rtl="0" algn="ctr">
              <a:spcBef>
                <a:spcPts val="0"/>
              </a:spcBef>
              <a:spcAft>
                <a:spcPts val="0"/>
              </a:spcAft>
              <a:buClr>
                <a:schemeClr val="dk1"/>
              </a:buClr>
              <a:buSzPts val="1100"/>
              <a:buFont typeface="Arial"/>
              <a:buNone/>
            </a:pPr>
            <a:r>
              <a:rPr lang="en-GB" sz="1200">
                <a:solidFill>
                  <a:schemeClr val="dk1"/>
                </a:solidFill>
              </a:rPr>
              <a:t>30</a:t>
            </a:r>
            <a:r>
              <a:rPr baseline="30000" lang="en-GB" sz="1200">
                <a:solidFill>
                  <a:schemeClr val="dk1"/>
                </a:solidFill>
              </a:rPr>
              <a:t>th</a:t>
            </a:r>
            <a:r>
              <a:rPr lang="en-GB" sz="1200">
                <a:solidFill>
                  <a:schemeClr val="dk1"/>
                </a:solidFill>
              </a:rPr>
              <a:t> November - 24th December </a:t>
            </a:r>
            <a:endParaRPr sz="1200">
              <a:solidFill>
                <a:schemeClr val="dk1"/>
              </a:solidFill>
            </a:endParaRPr>
          </a:p>
          <a:p>
            <a:pPr indent="0" lvl="0" marL="0" rtl="0" algn="ctr">
              <a:spcBef>
                <a:spcPts val="0"/>
              </a:spcBef>
              <a:spcAft>
                <a:spcPts val="0"/>
              </a:spcAft>
              <a:buClr>
                <a:schemeClr val="dk1"/>
              </a:buClr>
              <a:buSzPts val="1100"/>
              <a:buFont typeface="Arial"/>
              <a:buNone/>
            </a:pPr>
            <a:r>
              <a:rPr lang="en-GB" sz="1200">
                <a:solidFill>
                  <a:schemeClr val="dk1"/>
                </a:solidFill>
              </a:rPr>
              <a:t> </a:t>
            </a:r>
            <a:r>
              <a:rPr b="1" lang="en-GB" sz="1200">
                <a:solidFill>
                  <a:schemeClr val="dk1"/>
                </a:solidFill>
              </a:rPr>
              <a:t>Hanukkah </a:t>
            </a:r>
            <a:endParaRPr b="1" sz="1200">
              <a:solidFill>
                <a:schemeClr val="dk1"/>
              </a:solidFill>
            </a:endParaRPr>
          </a:p>
          <a:p>
            <a:pPr indent="0" lvl="0" marL="0" rtl="0" algn="ctr">
              <a:spcBef>
                <a:spcPts val="0"/>
              </a:spcBef>
              <a:spcAft>
                <a:spcPts val="0"/>
              </a:spcAft>
              <a:buClr>
                <a:schemeClr val="dk1"/>
              </a:buClr>
              <a:buSzPts val="1100"/>
              <a:buFont typeface="Arial"/>
              <a:buNone/>
            </a:pPr>
            <a:r>
              <a:rPr lang="en-GB" sz="1200">
                <a:solidFill>
                  <a:schemeClr val="dk1"/>
                </a:solidFill>
              </a:rPr>
              <a:t>14</a:t>
            </a:r>
            <a:r>
              <a:rPr baseline="30000" lang="en-GB" sz="1200">
                <a:solidFill>
                  <a:schemeClr val="dk1"/>
                </a:solidFill>
              </a:rPr>
              <a:t>th</a:t>
            </a:r>
            <a:r>
              <a:rPr lang="en-GB" sz="1200">
                <a:solidFill>
                  <a:schemeClr val="dk1"/>
                </a:solidFill>
              </a:rPr>
              <a:t> - 22nd December  </a:t>
            </a:r>
            <a:endParaRPr sz="1200">
              <a:solidFill>
                <a:schemeClr val="dk1"/>
              </a:solidFill>
            </a:endParaRPr>
          </a:p>
          <a:p>
            <a:pPr indent="0" lvl="0" marL="0" rtl="0" algn="ctr">
              <a:spcBef>
                <a:spcPts val="0"/>
              </a:spcBef>
              <a:spcAft>
                <a:spcPts val="0"/>
              </a:spcAft>
              <a:buClr>
                <a:schemeClr val="dk1"/>
              </a:buClr>
              <a:buSzPts val="1100"/>
              <a:buFont typeface="Arial"/>
              <a:buNone/>
            </a:pPr>
            <a:r>
              <a:rPr b="1" lang="en-GB" sz="1200">
                <a:solidFill>
                  <a:schemeClr val="dk1"/>
                </a:solidFill>
              </a:rPr>
              <a:t>Christmas Day </a:t>
            </a:r>
            <a:endParaRPr b="1" sz="1200">
              <a:solidFill>
                <a:schemeClr val="dk1"/>
              </a:solidFill>
            </a:endParaRPr>
          </a:p>
          <a:p>
            <a:pPr indent="0" lvl="0" marL="0" rtl="0" algn="ctr">
              <a:spcBef>
                <a:spcPts val="0"/>
              </a:spcBef>
              <a:spcAft>
                <a:spcPts val="0"/>
              </a:spcAft>
              <a:buClr>
                <a:schemeClr val="dk1"/>
              </a:buClr>
              <a:buSzPts val="1100"/>
              <a:buFont typeface="Arial"/>
              <a:buNone/>
            </a:pPr>
            <a:r>
              <a:rPr lang="en-GB" sz="1200">
                <a:solidFill>
                  <a:schemeClr val="dk1"/>
                </a:solidFill>
              </a:rPr>
              <a:t>25th December </a:t>
            </a:r>
            <a:endParaRPr b="1" sz="1200">
              <a:solidFill>
                <a:schemeClr val="dk1"/>
              </a:solidFill>
            </a:endParaRPr>
          </a:p>
        </p:txBody>
      </p:sp>
      <p:sp>
        <p:nvSpPr>
          <p:cNvPr id="89" name="Google Shape;89;p1"/>
          <p:cNvSpPr txBox="1"/>
          <p:nvPr/>
        </p:nvSpPr>
        <p:spPr>
          <a:xfrm>
            <a:off x="10057500" y="133800"/>
            <a:ext cx="2088300" cy="1431600"/>
          </a:xfrm>
          <a:prstGeom prst="rect">
            <a:avLst/>
          </a:prstGeom>
          <a:solidFill>
            <a:srgbClr val="6AA84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dk1"/>
                </a:solidFill>
                <a:latin typeface="Calibri"/>
                <a:ea typeface="Calibri"/>
                <a:cs typeface="Calibri"/>
                <a:sym typeface="Calibri"/>
              </a:rPr>
              <a:t>Our  key vocabulary this term is:</a:t>
            </a:r>
            <a:endParaRPr b="1"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rPr lang="en-GB" sz="1300">
                <a:solidFill>
                  <a:schemeClr val="dk1"/>
                </a:solidFill>
              </a:rPr>
              <a:t>celebration, together, feelings, dark, light, winter, safe</a:t>
            </a:r>
            <a:r>
              <a:rPr b="0" i="0" lang="en-GB" sz="1300" u="none" cap="none" strike="noStrike">
                <a:solidFill>
                  <a:schemeClr val="dk1"/>
                </a:solidFill>
                <a:latin typeface="Arial"/>
                <a:ea typeface="Arial"/>
                <a:cs typeface="Arial"/>
                <a:sym typeface="Arial"/>
              </a:rPr>
              <a:t>. </a:t>
            </a:r>
            <a:endParaRPr b="0" i="0" sz="1300" u="none" cap="none" strike="noStrike">
              <a:solidFill>
                <a:schemeClr val="dk1"/>
              </a:solidFill>
              <a:latin typeface="Arial"/>
              <a:ea typeface="Arial"/>
              <a:cs typeface="Arial"/>
              <a:sym typeface="Arial"/>
            </a:endParaRPr>
          </a:p>
          <a:p>
            <a:pPr indent="0" lvl="0" marL="45720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90" name="Google Shape;90;p1"/>
          <p:cNvSpPr txBox="1"/>
          <p:nvPr/>
        </p:nvSpPr>
        <p:spPr>
          <a:xfrm>
            <a:off x="2940575" y="3021800"/>
            <a:ext cx="6220800" cy="1323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800"/>
              <a:buFont typeface="Arial"/>
              <a:buNone/>
            </a:pPr>
            <a:r>
              <a:rPr b="1" lang="en-GB" sz="1600">
                <a:solidFill>
                  <a:schemeClr val="dk1"/>
                </a:solidFill>
                <a:latin typeface="Calibri"/>
                <a:ea typeface="Calibri"/>
                <a:cs typeface="Calibri"/>
                <a:sym typeface="Calibri"/>
              </a:rPr>
              <a:t>Class Dojo: Key Point!</a:t>
            </a:r>
            <a:endParaRPr>
              <a:solidFill>
                <a:schemeClr val="dk1"/>
              </a:solidFill>
            </a:endParaRPr>
          </a:p>
          <a:p>
            <a:pPr indent="0" lvl="0" marL="0" rtl="0" algn="ctr">
              <a:spcBef>
                <a:spcPts val="0"/>
              </a:spcBef>
              <a:spcAft>
                <a:spcPts val="0"/>
              </a:spcAft>
              <a:buClr>
                <a:schemeClr val="dk1"/>
              </a:buClr>
              <a:buFont typeface="Arial"/>
              <a:buNone/>
            </a:pPr>
            <a:r>
              <a:rPr lang="en-GB" sz="1600">
                <a:solidFill>
                  <a:schemeClr val="dk1"/>
                </a:solidFill>
                <a:latin typeface="Calibri"/>
                <a:ea typeface="Calibri"/>
                <a:cs typeface="Calibri"/>
                <a:sym typeface="Calibri"/>
              </a:rPr>
              <a:t>We </a:t>
            </a:r>
            <a:r>
              <a:rPr lang="en-GB">
                <a:solidFill>
                  <a:schemeClr val="dk1"/>
                </a:solidFill>
                <a:latin typeface="Calibri"/>
                <a:ea typeface="Calibri"/>
                <a:cs typeface="Calibri"/>
                <a:sym typeface="Calibri"/>
              </a:rPr>
              <a:t>hope that our weekly input on Class Dojo is helpful and  is providing you with a picture of our wonderful learning each week! Please do leave a like or comment as we really appreciate the feedback and parental involvement! We have an open-door policy so do catch a member of the team if you have any questions!</a:t>
            </a:r>
            <a:endParaRPr sz="1700">
              <a:solidFill>
                <a:schemeClr val="dk1"/>
              </a:solidFill>
              <a:latin typeface="Calibri"/>
              <a:ea typeface="Calibri"/>
              <a:cs typeface="Calibri"/>
              <a:sym typeface="Calibri"/>
            </a:endParaRPr>
          </a:p>
        </p:txBody>
      </p:sp>
      <p:sp>
        <p:nvSpPr>
          <p:cNvPr id="91" name="Google Shape;91;p1"/>
          <p:cNvSpPr txBox="1"/>
          <p:nvPr/>
        </p:nvSpPr>
        <p:spPr>
          <a:xfrm>
            <a:off x="94625" y="-5550"/>
            <a:ext cx="1868700" cy="634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700"/>
              <a:buFont typeface="Arial"/>
              <a:buNone/>
            </a:pPr>
            <a:r>
              <a:rPr b="1" i="0" lang="en-GB" sz="1700" u="none" cap="none" strike="noStrike">
                <a:solidFill>
                  <a:schemeClr val="lt1"/>
                </a:solidFill>
                <a:latin typeface="Calibri"/>
                <a:ea typeface="Calibri"/>
                <a:cs typeface="Calibri"/>
                <a:sym typeface="Calibri"/>
              </a:rPr>
              <a:t> </a:t>
            </a:r>
            <a:r>
              <a:rPr b="1" i="0" lang="en-GB" sz="1900" u="none" cap="none" strike="noStrike">
                <a:solidFill>
                  <a:schemeClr val="lt1"/>
                </a:solidFill>
                <a:latin typeface="Calibri"/>
                <a:ea typeface="Calibri"/>
                <a:cs typeface="Calibri"/>
                <a:sym typeface="Calibri"/>
              </a:rPr>
              <a:t>Key texts this term </a:t>
            </a:r>
            <a:endParaRPr b="1" i="0" sz="1900" u="none" cap="none" strike="noStrike">
              <a:solidFill>
                <a:schemeClr val="lt1"/>
              </a:solidFill>
              <a:latin typeface="Calibri"/>
              <a:ea typeface="Calibri"/>
              <a:cs typeface="Calibri"/>
              <a:sym typeface="Calibri"/>
            </a:endParaRPr>
          </a:p>
        </p:txBody>
      </p:sp>
      <p:sp>
        <p:nvSpPr>
          <p:cNvPr id="92" name="Google Shape;92;p1"/>
          <p:cNvSpPr txBox="1"/>
          <p:nvPr/>
        </p:nvSpPr>
        <p:spPr>
          <a:xfrm>
            <a:off x="181750" y="3479075"/>
            <a:ext cx="1781700" cy="2847600"/>
          </a:xfrm>
          <a:prstGeom prst="rect">
            <a:avLst/>
          </a:prstGeom>
          <a:solidFill>
            <a:srgbClr val="6AA84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300"/>
              <a:buFont typeface="Arial"/>
              <a:buNone/>
            </a:pPr>
            <a:r>
              <a:rPr b="1" i="0" lang="en-GB" sz="1500" u="none" cap="none" strike="noStrike">
                <a:solidFill>
                  <a:srgbClr val="000000"/>
                </a:solidFill>
                <a:latin typeface="Calibri"/>
                <a:ea typeface="Calibri"/>
                <a:cs typeface="Calibri"/>
                <a:sym typeface="Calibri"/>
              </a:rPr>
              <a:t>K</a:t>
            </a:r>
            <a:r>
              <a:rPr b="1" i="0" lang="en-GB" sz="1400" u="none" cap="none" strike="noStrike">
                <a:solidFill>
                  <a:srgbClr val="000000"/>
                </a:solidFill>
                <a:latin typeface="Calibri"/>
                <a:ea typeface="Calibri"/>
                <a:cs typeface="Calibri"/>
                <a:sym typeface="Calibri"/>
              </a:rPr>
              <a:t>ey songs and rhymes:</a:t>
            </a:r>
            <a:endParaRPr b="1" i="0" sz="15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b="1" i="0" lang="en-GB" sz="1500" u="none" cap="none" strike="noStrike">
                <a:solidFill>
                  <a:srgbClr val="000000"/>
                </a:solidFill>
                <a:latin typeface="Calibri"/>
                <a:ea typeface="Calibri"/>
                <a:cs typeface="Calibri"/>
                <a:sym typeface="Calibri"/>
              </a:rPr>
              <a:t>*</a:t>
            </a:r>
            <a:r>
              <a:rPr lang="en-GB" sz="1500">
                <a:latin typeface="Calibri"/>
                <a:ea typeface="Calibri"/>
                <a:cs typeface="Calibri"/>
                <a:sym typeface="Calibri"/>
              </a:rPr>
              <a:t>Twinkle twinkle little star</a:t>
            </a:r>
            <a:endParaRPr b="0" i="0" sz="15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br>
              <a:rPr b="0" i="0" lang="en-GB" sz="1500" u="none" cap="none" strike="noStrike">
                <a:solidFill>
                  <a:srgbClr val="000000"/>
                </a:solidFill>
                <a:latin typeface="Calibri"/>
                <a:ea typeface="Calibri"/>
                <a:cs typeface="Calibri"/>
                <a:sym typeface="Calibri"/>
              </a:rPr>
            </a:br>
            <a:r>
              <a:rPr b="0" i="0" lang="en-GB" sz="1500" u="none" cap="none" strike="noStrike">
                <a:solidFill>
                  <a:srgbClr val="000000"/>
                </a:solidFill>
                <a:latin typeface="Calibri"/>
                <a:ea typeface="Calibri"/>
                <a:cs typeface="Calibri"/>
                <a:sym typeface="Calibri"/>
              </a:rPr>
              <a:t>*Routine songs - washing hands and going home. </a:t>
            </a:r>
            <a:endParaRPr b="0" i="0" sz="15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b="0" i="0" lang="en-GB" sz="1500" u="none" cap="none" strike="noStrike">
                <a:solidFill>
                  <a:srgbClr val="000000"/>
                </a:solidFill>
                <a:latin typeface="Calibri"/>
                <a:ea typeface="Calibri"/>
                <a:cs typeface="Calibri"/>
                <a:sym typeface="Calibri"/>
              </a:rPr>
              <a:t>*Christmas songs with signs and actio</a:t>
            </a:r>
            <a:r>
              <a:rPr b="0" i="0" lang="en-GB" sz="1400" u="none" cap="none" strike="noStrike">
                <a:solidFill>
                  <a:srgbClr val="000000"/>
                </a:solidFill>
                <a:latin typeface="Calibri"/>
                <a:ea typeface="Calibri"/>
                <a:cs typeface="Calibri"/>
                <a:sym typeface="Calibri"/>
              </a:rPr>
              <a:t>ns. </a:t>
            </a:r>
            <a:endParaRPr b="0" i="0" sz="1400" u="none" cap="none" strike="noStrike">
              <a:solidFill>
                <a:srgbClr val="000000"/>
              </a:solidFill>
              <a:latin typeface="Calibri"/>
              <a:ea typeface="Calibri"/>
              <a:cs typeface="Calibri"/>
              <a:sym typeface="Calibri"/>
            </a:endParaRPr>
          </a:p>
        </p:txBody>
      </p:sp>
      <p:sp>
        <p:nvSpPr>
          <p:cNvPr id="93" name="Google Shape;93;p1"/>
          <p:cNvSpPr txBox="1"/>
          <p:nvPr/>
        </p:nvSpPr>
        <p:spPr>
          <a:xfrm>
            <a:off x="2185774" y="4437888"/>
            <a:ext cx="7649400" cy="2401200"/>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rgbClr val="000000"/>
                </a:solidFill>
                <a:latin typeface="Calibri"/>
                <a:ea typeface="Calibri"/>
                <a:cs typeface="Calibri"/>
                <a:sym typeface="Calibri"/>
              </a:rPr>
              <a:t>Special events this term include:</a:t>
            </a:r>
            <a:endParaRPr b="0" i="0" sz="18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rgbClr val="000000"/>
                </a:solidFill>
                <a:latin typeface="Calibri"/>
                <a:ea typeface="Calibri"/>
                <a:cs typeface="Calibri"/>
                <a:sym typeface="Calibri"/>
              </a:rPr>
              <a:t> </a:t>
            </a:r>
            <a:endParaRPr b="0" i="0" sz="1800" u="none" cap="none" strike="noStrike">
              <a:solidFill>
                <a:srgbClr val="000000"/>
              </a:solidFill>
              <a:latin typeface="Calibri"/>
              <a:ea typeface="Calibri"/>
              <a:cs typeface="Calibri"/>
              <a:sym typeface="Calibri"/>
            </a:endParaRPr>
          </a:p>
          <a:p>
            <a:pPr indent="0" lvl="0" marL="0" rtl="0" algn="ctr">
              <a:spcBef>
                <a:spcPts val="0"/>
              </a:spcBef>
              <a:spcAft>
                <a:spcPts val="0"/>
              </a:spcAft>
              <a:buClr>
                <a:schemeClr val="dk1"/>
              </a:buClr>
              <a:buSzPts val="1800"/>
              <a:buFont typeface="Arial"/>
              <a:buNone/>
            </a:pPr>
            <a:r>
              <a:rPr b="1" lang="en-GB">
                <a:solidFill>
                  <a:schemeClr val="dk1"/>
                </a:solidFill>
                <a:latin typeface="Calibri"/>
                <a:ea typeface="Calibri"/>
                <a:cs typeface="Calibri"/>
                <a:sym typeface="Calibri"/>
              </a:rPr>
              <a:t>Monday 10th - Friday 21st November </a:t>
            </a:r>
            <a:r>
              <a:rPr lang="en-GB">
                <a:solidFill>
                  <a:schemeClr val="dk1"/>
                </a:solidFill>
                <a:latin typeface="Calibri"/>
                <a:ea typeface="Calibri"/>
                <a:cs typeface="Calibri"/>
                <a:sym typeface="Calibri"/>
              </a:rPr>
              <a:t>- Parent consultations</a:t>
            </a:r>
            <a:endParaRPr>
              <a:solidFill>
                <a:schemeClr val="dk1"/>
              </a:solidFill>
              <a:latin typeface="Calibri"/>
              <a:ea typeface="Calibri"/>
              <a:cs typeface="Calibri"/>
              <a:sym typeface="Calibri"/>
            </a:endParaRPr>
          </a:p>
          <a:p>
            <a:pPr indent="0" lvl="0" marL="0" rtl="0" algn="ctr">
              <a:spcBef>
                <a:spcPts val="0"/>
              </a:spcBef>
              <a:spcAft>
                <a:spcPts val="0"/>
              </a:spcAft>
              <a:buClr>
                <a:schemeClr val="dk1"/>
              </a:buClr>
              <a:buSzPts val="1800"/>
              <a:buFont typeface="Arial"/>
              <a:buNone/>
            </a:pPr>
            <a:r>
              <a:rPr b="1" lang="en-GB">
                <a:solidFill>
                  <a:schemeClr val="dk1"/>
                </a:solidFill>
                <a:latin typeface="Calibri"/>
                <a:ea typeface="Calibri"/>
                <a:cs typeface="Calibri"/>
                <a:sym typeface="Calibri"/>
              </a:rPr>
              <a:t>Thursday 27th November 4.30pm - 6pm</a:t>
            </a:r>
            <a:r>
              <a:rPr lang="en-GB">
                <a:solidFill>
                  <a:schemeClr val="dk1"/>
                </a:solidFill>
                <a:latin typeface="Calibri"/>
                <a:ea typeface="Calibri"/>
                <a:cs typeface="Calibri"/>
                <a:sym typeface="Calibri"/>
              </a:rPr>
              <a:t> - Stories by Candlelight Event </a:t>
            </a:r>
            <a:endParaRPr>
              <a:solidFill>
                <a:schemeClr val="dk1"/>
              </a:solidFill>
            </a:endParaRPr>
          </a:p>
          <a:p>
            <a:pPr indent="0" lvl="0" marL="0" rtl="0" algn="ctr">
              <a:spcBef>
                <a:spcPts val="0"/>
              </a:spcBef>
              <a:spcAft>
                <a:spcPts val="0"/>
              </a:spcAft>
              <a:buClr>
                <a:schemeClr val="dk1"/>
              </a:buClr>
              <a:buFont typeface="Arial"/>
              <a:buNone/>
            </a:pPr>
            <a:r>
              <a:rPr b="1" lang="en-GB">
                <a:solidFill>
                  <a:schemeClr val="dk1"/>
                </a:solidFill>
                <a:latin typeface="Calibri"/>
                <a:ea typeface="Calibri"/>
                <a:cs typeface="Calibri"/>
                <a:sym typeface="Calibri"/>
              </a:rPr>
              <a:t>Tuesday 2nd December 2-3pm- </a:t>
            </a:r>
            <a:r>
              <a:rPr lang="en-GB">
                <a:solidFill>
                  <a:schemeClr val="dk1"/>
                </a:solidFill>
                <a:latin typeface="Calibri"/>
                <a:ea typeface="Calibri"/>
                <a:cs typeface="Calibri"/>
                <a:sym typeface="Calibri"/>
              </a:rPr>
              <a:t>Stay &amp; Play </a:t>
            </a:r>
            <a:endParaRPr>
              <a:solidFill>
                <a:schemeClr val="dk1"/>
              </a:solidFill>
              <a:latin typeface="Calibri"/>
              <a:ea typeface="Calibri"/>
              <a:cs typeface="Calibri"/>
              <a:sym typeface="Calibri"/>
            </a:endParaRPr>
          </a:p>
          <a:p>
            <a:pPr indent="0" lvl="0" marL="0" rtl="0" algn="ctr">
              <a:spcBef>
                <a:spcPts val="0"/>
              </a:spcBef>
              <a:spcAft>
                <a:spcPts val="0"/>
              </a:spcAft>
              <a:buClr>
                <a:schemeClr val="dk1"/>
              </a:buClr>
              <a:buFont typeface="Arial"/>
              <a:buNone/>
            </a:pPr>
            <a:r>
              <a:rPr b="1" lang="en-GB">
                <a:solidFill>
                  <a:schemeClr val="dk1"/>
                </a:solidFill>
                <a:latin typeface="Calibri"/>
                <a:ea typeface="Calibri"/>
                <a:cs typeface="Calibri"/>
                <a:sym typeface="Calibri"/>
              </a:rPr>
              <a:t>Thursday 11th December </a:t>
            </a:r>
            <a:r>
              <a:rPr lang="en-GB">
                <a:solidFill>
                  <a:schemeClr val="dk1"/>
                </a:solidFill>
                <a:latin typeface="Calibri"/>
                <a:ea typeface="Calibri"/>
                <a:cs typeface="Calibri"/>
                <a:sym typeface="Calibri"/>
              </a:rPr>
              <a:t>- Christmas Jumper day and Christmas lunch</a:t>
            </a:r>
            <a:endParaRPr>
              <a:solidFill>
                <a:schemeClr val="dk1"/>
              </a:solidFill>
              <a:latin typeface="Calibri"/>
              <a:ea typeface="Calibri"/>
              <a:cs typeface="Calibri"/>
              <a:sym typeface="Calibri"/>
            </a:endParaRPr>
          </a:p>
          <a:p>
            <a:pPr indent="0" lvl="0" marL="0" rtl="0" algn="ctr">
              <a:spcBef>
                <a:spcPts val="0"/>
              </a:spcBef>
              <a:spcAft>
                <a:spcPts val="0"/>
              </a:spcAft>
              <a:buClr>
                <a:schemeClr val="dk1"/>
              </a:buClr>
              <a:buFont typeface="Arial"/>
              <a:buNone/>
            </a:pPr>
            <a:r>
              <a:rPr b="1" lang="en-GB">
                <a:solidFill>
                  <a:schemeClr val="dk1"/>
                </a:solidFill>
                <a:latin typeface="Calibri"/>
                <a:ea typeface="Calibri"/>
                <a:cs typeface="Calibri"/>
                <a:sym typeface="Calibri"/>
              </a:rPr>
              <a:t>Wednesday 17th December</a:t>
            </a:r>
            <a:r>
              <a:rPr lang="en-GB">
                <a:solidFill>
                  <a:schemeClr val="dk1"/>
                </a:solidFill>
                <a:latin typeface="Calibri"/>
                <a:ea typeface="Calibri"/>
                <a:cs typeface="Calibri"/>
                <a:sym typeface="Calibri"/>
              </a:rPr>
              <a:t> </a:t>
            </a:r>
            <a:r>
              <a:rPr b="1" lang="en-GB">
                <a:solidFill>
                  <a:schemeClr val="dk1"/>
                </a:solidFill>
                <a:latin typeface="Calibri"/>
                <a:ea typeface="Calibri"/>
                <a:cs typeface="Calibri"/>
                <a:sym typeface="Calibri"/>
              </a:rPr>
              <a:t>2:30-3pm -</a:t>
            </a:r>
            <a:r>
              <a:rPr lang="en-GB">
                <a:solidFill>
                  <a:schemeClr val="dk1"/>
                </a:solidFill>
                <a:latin typeface="Calibri"/>
                <a:ea typeface="Calibri"/>
                <a:cs typeface="Calibri"/>
                <a:sym typeface="Calibri"/>
              </a:rPr>
              <a:t> Caterpillar Christmas sing-along </a:t>
            </a:r>
            <a:endParaRPr>
              <a:solidFill>
                <a:schemeClr val="dk1"/>
              </a:solidFill>
              <a:latin typeface="Calibri"/>
              <a:ea typeface="Calibri"/>
              <a:cs typeface="Calibri"/>
              <a:sym typeface="Calibri"/>
            </a:endParaRPr>
          </a:p>
          <a:p>
            <a:pPr indent="0" lvl="0" marL="0" rtl="0" algn="ctr">
              <a:spcBef>
                <a:spcPts val="0"/>
              </a:spcBef>
              <a:spcAft>
                <a:spcPts val="0"/>
              </a:spcAft>
              <a:buClr>
                <a:schemeClr val="dk1"/>
              </a:buClr>
              <a:buSzPts val="1800"/>
              <a:buFont typeface="Arial"/>
              <a:buNone/>
            </a:pPr>
            <a:r>
              <a:rPr b="1" lang="en-GB">
                <a:solidFill>
                  <a:schemeClr val="dk1"/>
                </a:solidFill>
                <a:latin typeface="Calibri"/>
                <a:ea typeface="Calibri"/>
                <a:cs typeface="Calibri"/>
                <a:sym typeface="Calibri"/>
              </a:rPr>
              <a:t>Thursday 18th December Morning </a:t>
            </a:r>
            <a:r>
              <a:rPr lang="en-GB">
                <a:solidFill>
                  <a:schemeClr val="dk1"/>
                </a:solidFill>
                <a:latin typeface="Calibri"/>
                <a:ea typeface="Calibri"/>
                <a:cs typeface="Calibri"/>
                <a:sym typeface="Calibri"/>
              </a:rPr>
              <a:t>- Caterpillar Christmas party </a:t>
            </a:r>
            <a:endParaRPr>
              <a:solidFill>
                <a:schemeClr val="dk1"/>
              </a:solidFill>
              <a:latin typeface="Calibri"/>
              <a:ea typeface="Calibri"/>
              <a:cs typeface="Calibri"/>
              <a:sym typeface="Calibri"/>
            </a:endParaRPr>
          </a:p>
          <a:p>
            <a:pPr indent="0" lvl="0" marL="0" rtl="0" algn="ctr">
              <a:spcBef>
                <a:spcPts val="0"/>
              </a:spcBef>
              <a:spcAft>
                <a:spcPts val="0"/>
              </a:spcAft>
              <a:buClr>
                <a:schemeClr val="dk1"/>
              </a:buClr>
              <a:buSzPts val="1800"/>
              <a:buFont typeface="Arial"/>
              <a:buNone/>
            </a:pPr>
            <a:r>
              <a:rPr b="1" lang="en-GB">
                <a:solidFill>
                  <a:schemeClr val="dk1"/>
                </a:solidFill>
                <a:latin typeface="Calibri"/>
                <a:ea typeface="Calibri"/>
                <a:cs typeface="Calibri"/>
                <a:sym typeface="Calibri"/>
              </a:rPr>
              <a:t>Friday 19</a:t>
            </a:r>
            <a:r>
              <a:rPr b="1" baseline="30000" lang="en-GB">
                <a:solidFill>
                  <a:schemeClr val="dk1"/>
                </a:solidFill>
                <a:latin typeface="Calibri"/>
                <a:ea typeface="Calibri"/>
                <a:cs typeface="Calibri"/>
                <a:sym typeface="Calibri"/>
              </a:rPr>
              <a:t>th</a:t>
            </a:r>
            <a:r>
              <a:rPr b="1" lang="en-GB">
                <a:solidFill>
                  <a:schemeClr val="dk1"/>
                </a:solidFill>
                <a:latin typeface="Calibri"/>
                <a:ea typeface="Calibri"/>
                <a:cs typeface="Calibri"/>
                <a:sym typeface="Calibri"/>
              </a:rPr>
              <a:t> December- </a:t>
            </a:r>
            <a:r>
              <a:rPr lang="en-GB">
                <a:solidFill>
                  <a:schemeClr val="dk1"/>
                </a:solidFill>
                <a:latin typeface="Calibri"/>
                <a:ea typeface="Calibri"/>
                <a:cs typeface="Calibri"/>
                <a:sym typeface="Calibri"/>
              </a:rPr>
              <a:t>Last Day of Term 1pm Close</a:t>
            </a:r>
            <a:endParaRPr>
              <a:solidFill>
                <a:schemeClr val="dk1"/>
              </a:solidFill>
            </a:endParaRPr>
          </a:p>
          <a:p>
            <a:pPr indent="0" lvl="0" marL="0" marR="0" rtl="0" algn="ctr">
              <a:lnSpc>
                <a:spcPct val="100000"/>
              </a:lnSpc>
              <a:spcBef>
                <a:spcPts val="0"/>
              </a:spcBef>
              <a:spcAft>
                <a:spcPts val="0"/>
              </a:spcAft>
              <a:buClr>
                <a:srgbClr val="000000"/>
              </a:buClr>
              <a:buSzPts val="1800"/>
              <a:buFont typeface="Arial"/>
              <a:buNone/>
            </a:pPr>
            <a:r>
              <a:t/>
            </a:r>
            <a:endParaRPr b="1" sz="1600">
              <a:latin typeface="Calibri"/>
              <a:ea typeface="Calibri"/>
              <a:cs typeface="Calibri"/>
              <a:sym typeface="Calibri"/>
            </a:endParaRPr>
          </a:p>
        </p:txBody>
      </p:sp>
      <p:pic>
        <p:nvPicPr>
          <p:cNvPr id="94" name="Google Shape;94;p1"/>
          <p:cNvPicPr preferRelativeResize="0"/>
          <p:nvPr/>
        </p:nvPicPr>
        <p:blipFill rotWithShape="1">
          <a:blip r:embed="rId4">
            <a:alphaModFix/>
          </a:blip>
          <a:srcRect b="0" l="0" r="0" t="0"/>
          <a:stretch/>
        </p:blipFill>
        <p:spPr>
          <a:xfrm>
            <a:off x="181758" y="696350"/>
            <a:ext cx="816692" cy="1015800"/>
          </a:xfrm>
          <a:prstGeom prst="rect">
            <a:avLst/>
          </a:prstGeom>
          <a:noFill/>
          <a:ln>
            <a:noFill/>
          </a:ln>
        </p:spPr>
      </p:pic>
      <p:pic>
        <p:nvPicPr>
          <p:cNvPr id="95" name="Google Shape;95;p1"/>
          <p:cNvPicPr preferRelativeResize="0"/>
          <p:nvPr/>
        </p:nvPicPr>
        <p:blipFill rotWithShape="1">
          <a:blip r:embed="rId5">
            <a:alphaModFix/>
          </a:blip>
          <a:srcRect b="0" l="0" r="0" t="0"/>
          <a:stretch/>
        </p:blipFill>
        <p:spPr>
          <a:xfrm>
            <a:off x="1213050" y="784560"/>
            <a:ext cx="928200" cy="1103939"/>
          </a:xfrm>
          <a:prstGeom prst="rect">
            <a:avLst/>
          </a:prstGeom>
          <a:noFill/>
          <a:ln>
            <a:noFill/>
          </a:ln>
        </p:spPr>
      </p:pic>
      <p:pic>
        <p:nvPicPr>
          <p:cNvPr id="96" name="Google Shape;96;p1"/>
          <p:cNvPicPr preferRelativeResize="0"/>
          <p:nvPr/>
        </p:nvPicPr>
        <p:blipFill rotWithShape="1">
          <a:blip r:embed="rId6">
            <a:alphaModFix/>
          </a:blip>
          <a:srcRect b="0" l="0" r="0" t="0"/>
          <a:stretch/>
        </p:blipFill>
        <p:spPr>
          <a:xfrm>
            <a:off x="181750" y="1779850"/>
            <a:ext cx="1015800" cy="1015800"/>
          </a:xfrm>
          <a:prstGeom prst="rect">
            <a:avLst/>
          </a:prstGeom>
          <a:noFill/>
          <a:ln>
            <a:noFill/>
          </a:ln>
        </p:spPr>
      </p:pic>
      <p:pic>
        <p:nvPicPr>
          <p:cNvPr id="97" name="Google Shape;97;p1"/>
          <p:cNvPicPr preferRelativeResize="0"/>
          <p:nvPr/>
        </p:nvPicPr>
        <p:blipFill rotWithShape="1">
          <a:blip r:embed="rId7">
            <a:alphaModFix/>
          </a:blip>
          <a:srcRect b="0" l="0" r="0" t="0"/>
          <a:stretch/>
        </p:blipFill>
        <p:spPr>
          <a:xfrm>
            <a:off x="1028650" y="2215969"/>
            <a:ext cx="1015800" cy="1057368"/>
          </a:xfrm>
          <a:prstGeom prst="rect">
            <a:avLst/>
          </a:prstGeom>
          <a:noFill/>
          <a:ln>
            <a:noFill/>
          </a:ln>
        </p:spPr>
      </p:pic>
      <p:pic>
        <p:nvPicPr>
          <p:cNvPr id="98" name="Google Shape;98;p1" title="Comper logo transparent gif.gif"/>
          <p:cNvPicPr preferRelativeResize="0"/>
          <p:nvPr/>
        </p:nvPicPr>
        <p:blipFill>
          <a:blip r:embed="rId8">
            <a:alphaModFix/>
          </a:blip>
          <a:stretch>
            <a:fillRect/>
          </a:stretch>
        </p:blipFill>
        <p:spPr>
          <a:xfrm>
            <a:off x="8483627" y="162275"/>
            <a:ext cx="1472276" cy="10157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02" name="Shape 102"/>
        <p:cNvGrpSpPr/>
        <p:nvPr/>
      </p:nvGrpSpPr>
      <p:grpSpPr>
        <a:xfrm>
          <a:off x="0" y="0"/>
          <a:ext cx="0" cy="0"/>
          <a:chOff x="0" y="0"/>
          <a:chExt cx="0" cy="0"/>
        </a:xfrm>
      </p:grpSpPr>
      <p:sp>
        <p:nvSpPr>
          <p:cNvPr id="103" name="Google Shape;103;p2"/>
          <p:cNvSpPr txBox="1"/>
          <p:nvPr/>
        </p:nvSpPr>
        <p:spPr>
          <a:xfrm>
            <a:off x="6295150" y="3527525"/>
            <a:ext cx="2882400" cy="31401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can explore sounds using percussion instruments and my body.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can explore patterns and early mark making e.g. linked to our topic Bonfire Night Fireworks and other Celebrations.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know books are something I can enjoy independently or with others.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know some repeated phrases and refrains from familiar stories</a:t>
            </a:r>
            <a:endParaRPr b="0" i="0" sz="1200" u="none" cap="none" strike="noStrike">
              <a:solidFill>
                <a:schemeClr val="dk1"/>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04" name="Google Shape;104;p2"/>
          <p:cNvSpPr txBox="1"/>
          <p:nvPr/>
        </p:nvSpPr>
        <p:spPr>
          <a:xfrm>
            <a:off x="137340" y="49866"/>
            <a:ext cx="3852300" cy="32478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300"/>
              <a:buFont typeface="Arial"/>
              <a:buNone/>
            </a:pPr>
            <a:r>
              <a:t/>
            </a:r>
            <a:endParaRPr b="0" i="0" sz="1300" u="none" cap="none" strike="noStrike">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rgbClr val="000000"/>
                </a:solidFill>
                <a:latin typeface="Arial"/>
                <a:ea typeface="Arial"/>
                <a:cs typeface="Arial"/>
                <a:sym typeface="Arial"/>
              </a:rPr>
              <a:t>I am beginning to build positive relationships with peers and staff.</a:t>
            </a:r>
            <a:endParaRPr b="0" i="0" sz="12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rgbClr val="000000"/>
                </a:solidFill>
                <a:latin typeface="Arial"/>
                <a:ea typeface="Arial"/>
                <a:cs typeface="Arial"/>
                <a:sym typeface="Arial"/>
              </a:rPr>
              <a:t>I can manage/talk about feelings with support and the use of visual aids such as props, puppet and persona dolls and through role play and the support of my key person.</a:t>
            </a:r>
            <a:endParaRPr b="1" i="0" sz="1200" u="none" cap="none" strike="noStrike">
              <a:solidFill>
                <a:srgbClr val="000000"/>
              </a:solidFill>
              <a:latin typeface="Arial"/>
              <a:ea typeface="Arial"/>
              <a:cs typeface="Arial"/>
              <a:sym typeface="Arial"/>
            </a:endParaRPr>
          </a:p>
          <a:p>
            <a:pPr indent="-304800" lvl="0" marL="457200" marR="207009" rtl="0" algn="l">
              <a:lnSpc>
                <a:spcPct val="100000"/>
              </a:lnSpc>
              <a:spcBef>
                <a:spcPts val="0"/>
              </a:spcBef>
              <a:spcAft>
                <a:spcPts val="0"/>
              </a:spcAft>
              <a:buClr>
                <a:schemeClr val="dk1"/>
              </a:buClr>
              <a:buSzPts val="1200"/>
              <a:buFont typeface="Arial"/>
              <a:buChar char="●"/>
            </a:pPr>
            <a:r>
              <a:rPr b="0" i="0" lang="en-GB" sz="1200" u="none" cap="none" strike="noStrike">
                <a:solidFill>
                  <a:srgbClr val="000000"/>
                </a:solidFill>
                <a:latin typeface="Arial"/>
                <a:ea typeface="Arial"/>
                <a:cs typeface="Arial"/>
                <a:sym typeface="Arial"/>
              </a:rPr>
              <a:t>I know the word brave and am beginning to understand it.</a:t>
            </a:r>
            <a:endParaRPr b="0" i="0" sz="1200" u="none" cap="none" strike="noStrike">
              <a:solidFill>
                <a:srgbClr val="000000"/>
              </a:solidFill>
              <a:latin typeface="Arial"/>
              <a:ea typeface="Arial"/>
              <a:cs typeface="Arial"/>
              <a:sym typeface="Arial"/>
            </a:endParaRPr>
          </a:p>
          <a:p>
            <a:pPr indent="-304800" lvl="0" marL="457200" marR="207009" rtl="0" algn="l">
              <a:lnSpc>
                <a:spcPct val="100000"/>
              </a:lnSpc>
              <a:spcBef>
                <a:spcPts val="0"/>
              </a:spcBef>
              <a:spcAft>
                <a:spcPts val="0"/>
              </a:spcAft>
              <a:buClr>
                <a:schemeClr val="dk1"/>
              </a:buClr>
              <a:buSzPts val="1200"/>
              <a:buFont typeface="Arial"/>
              <a:buChar char="●"/>
            </a:pPr>
            <a:r>
              <a:rPr b="0" i="0" lang="en-GB" sz="1200" u="none" cap="none" strike="noStrike">
                <a:solidFill>
                  <a:srgbClr val="000000"/>
                </a:solidFill>
                <a:latin typeface="Arial"/>
                <a:ea typeface="Arial"/>
                <a:cs typeface="Arial"/>
                <a:sym typeface="Arial"/>
              </a:rPr>
              <a:t>I know the name of at least two feelings, happy and sad and can name them/sign them.</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1" i="0" sz="1200" u="none" cap="none" strike="noStrike">
              <a:solidFill>
                <a:schemeClr val="dk1"/>
              </a:solidFill>
              <a:latin typeface="Arial"/>
              <a:ea typeface="Arial"/>
              <a:cs typeface="Arial"/>
              <a:sym typeface="Arial"/>
            </a:endParaRPr>
          </a:p>
        </p:txBody>
      </p:sp>
      <p:sp>
        <p:nvSpPr>
          <p:cNvPr id="105" name="Google Shape;105;p2"/>
          <p:cNvSpPr txBox="1"/>
          <p:nvPr/>
        </p:nvSpPr>
        <p:spPr>
          <a:xfrm>
            <a:off x="273470" y="158700"/>
            <a:ext cx="3653612" cy="646331"/>
          </a:xfrm>
          <a:prstGeom prst="rect">
            <a:avLst/>
          </a:prstGeom>
          <a:solidFill>
            <a:srgbClr val="FF33CC"/>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Calibri"/>
                <a:ea typeface="Calibri"/>
                <a:cs typeface="Calibri"/>
                <a:sym typeface="Calibri"/>
              </a:rPr>
              <a:t>   Personal, Social and Emotional Development</a:t>
            </a:r>
            <a:endParaRPr b="0" i="0" sz="1400" u="none" cap="none" strike="noStrike">
              <a:solidFill>
                <a:srgbClr val="000000"/>
              </a:solidFill>
              <a:latin typeface="Arial"/>
              <a:ea typeface="Arial"/>
              <a:cs typeface="Arial"/>
              <a:sym typeface="Arial"/>
            </a:endParaRPr>
          </a:p>
        </p:txBody>
      </p:sp>
      <p:sp>
        <p:nvSpPr>
          <p:cNvPr id="106" name="Google Shape;106;p2"/>
          <p:cNvSpPr txBox="1"/>
          <p:nvPr/>
        </p:nvSpPr>
        <p:spPr>
          <a:xfrm>
            <a:off x="8097700" y="49875"/>
            <a:ext cx="3852300" cy="25704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300"/>
              <a:buFont typeface="Arial"/>
              <a:buNone/>
            </a:pPr>
            <a:r>
              <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304800" lvl="0" marL="457200" marR="75565"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I can show I have increasing attention and recall.</a:t>
            </a:r>
            <a:endParaRPr b="0" i="0" sz="1200" u="none" cap="none" strike="noStrike">
              <a:solidFill>
                <a:srgbClr val="000000"/>
              </a:solidFill>
              <a:latin typeface="Arial"/>
              <a:ea typeface="Arial"/>
              <a:cs typeface="Arial"/>
              <a:sym typeface="Arial"/>
            </a:endParaRPr>
          </a:p>
          <a:p>
            <a:pPr indent="-304800" lvl="0" marL="457200" marR="75565"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I can show that I have understood by my actions and words. </a:t>
            </a:r>
            <a:endParaRPr b="0" i="0" sz="1200" u="none" cap="none" strike="noStrike">
              <a:solidFill>
                <a:srgbClr val="000000"/>
              </a:solidFill>
              <a:latin typeface="Arial"/>
              <a:ea typeface="Arial"/>
              <a:cs typeface="Arial"/>
              <a:sym typeface="Arial"/>
            </a:endParaRPr>
          </a:p>
          <a:p>
            <a:pPr indent="-304800" lvl="0" marL="45720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I know some key words and phrases/makaton signs to communicate with my peers and/or familiar adults</a:t>
            </a:r>
            <a:endParaRPr b="0" i="0" sz="1200" u="none" cap="none" strike="noStrike">
              <a:solidFill>
                <a:srgbClr val="000000"/>
              </a:solidFill>
              <a:latin typeface="Arial"/>
              <a:ea typeface="Arial"/>
              <a:cs typeface="Arial"/>
              <a:sym typeface="Arial"/>
            </a:endParaRPr>
          </a:p>
          <a:p>
            <a:pPr indent="-304800" lvl="0" marL="457200" marR="75565"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I know that at group time I need to listen to the adults and my peers.</a:t>
            </a:r>
            <a:endParaRPr b="0" i="0" sz="1200" u="none" cap="none" strike="noStrike">
              <a:solidFill>
                <a:srgbClr val="000000"/>
              </a:solidFill>
              <a:latin typeface="Arial"/>
              <a:ea typeface="Arial"/>
              <a:cs typeface="Arial"/>
              <a:sym typeface="Arial"/>
            </a:endParaRPr>
          </a:p>
          <a:p>
            <a:pPr indent="0" lvl="0" marL="457200" marR="75565"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p:txBody>
      </p:sp>
      <p:sp>
        <p:nvSpPr>
          <p:cNvPr id="107" name="Google Shape;107;p2"/>
          <p:cNvSpPr txBox="1"/>
          <p:nvPr/>
        </p:nvSpPr>
        <p:spPr>
          <a:xfrm>
            <a:off x="4117534" y="49864"/>
            <a:ext cx="3852300" cy="25551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t/>
            </a:r>
            <a:endParaRPr b="0" i="0" sz="13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can change my speed and direction in a large space without crashing into people and obstacles.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can find and put my coat on with support.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know the purpose of why and how we use objects e.g. kicking a ball, sipping from a cup, using a knife and fork.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know some things I can do with my body to support balance. e.g. holding out my arms, or holding an adults hand. </a:t>
            </a:r>
            <a:endParaRPr b="0" i="0" sz="1200" u="none" cap="none" strike="noStrike">
              <a:solidFill>
                <a:schemeClr val="dk1"/>
              </a:solidFill>
              <a:latin typeface="Arial"/>
              <a:ea typeface="Arial"/>
              <a:cs typeface="Arial"/>
              <a:sym typeface="Arial"/>
            </a:endParaRPr>
          </a:p>
        </p:txBody>
      </p:sp>
      <p:sp>
        <p:nvSpPr>
          <p:cNvPr id="108" name="Google Shape;108;p2"/>
          <p:cNvSpPr txBox="1"/>
          <p:nvPr/>
        </p:nvSpPr>
        <p:spPr>
          <a:xfrm>
            <a:off x="4852963" y="158694"/>
            <a:ext cx="2381400" cy="369300"/>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Calibri"/>
                <a:ea typeface="Calibri"/>
                <a:cs typeface="Calibri"/>
                <a:sym typeface="Calibri"/>
              </a:rPr>
              <a:t>Physical Development</a:t>
            </a:r>
            <a:endParaRPr b="0" i="0" sz="1400" u="none" cap="none" strike="noStrike">
              <a:solidFill>
                <a:srgbClr val="000000"/>
              </a:solidFill>
              <a:latin typeface="Arial"/>
              <a:ea typeface="Arial"/>
              <a:cs typeface="Arial"/>
              <a:sym typeface="Arial"/>
            </a:endParaRPr>
          </a:p>
        </p:txBody>
      </p:sp>
      <p:sp>
        <p:nvSpPr>
          <p:cNvPr id="109" name="Google Shape;109;p2"/>
          <p:cNvSpPr txBox="1"/>
          <p:nvPr/>
        </p:nvSpPr>
        <p:spPr>
          <a:xfrm>
            <a:off x="8535301" y="158700"/>
            <a:ext cx="3143400" cy="369300"/>
          </a:xfrm>
          <a:prstGeom prst="rect">
            <a:avLst/>
          </a:prstGeom>
          <a:solidFill>
            <a:schemeClr val="accen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Calibri"/>
                <a:ea typeface="Calibri"/>
                <a:cs typeface="Calibri"/>
                <a:sym typeface="Calibri"/>
              </a:rPr>
              <a:t> Communication and Language</a:t>
            </a:r>
            <a:endParaRPr b="0" i="0" sz="1400" u="none" cap="none" strike="noStrike">
              <a:solidFill>
                <a:srgbClr val="000000"/>
              </a:solidFill>
              <a:latin typeface="Arial"/>
              <a:ea typeface="Arial"/>
              <a:cs typeface="Arial"/>
              <a:sym typeface="Arial"/>
            </a:endParaRPr>
          </a:p>
        </p:txBody>
      </p:sp>
      <p:sp>
        <p:nvSpPr>
          <p:cNvPr id="110" name="Google Shape;110;p2"/>
          <p:cNvSpPr txBox="1"/>
          <p:nvPr/>
        </p:nvSpPr>
        <p:spPr>
          <a:xfrm>
            <a:off x="7034200" y="3554405"/>
            <a:ext cx="1388700" cy="369300"/>
          </a:xfrm>
          <a:prstGeom prst="rect">
            <a:avLst/>
          </a:prstGeom>
          <a:solidFill>
            <a:srgbClr val="00B050"/>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    </a:t>
            </a:r>
            <a:r>
              <a:rPr b="0" i="0" lang="en-GB" sz="1800" u="none" cap="none" strike="noStrike">
                <a:solidFill>
                  <a:schemeClr val="lt1"/>
                </a:solidFill>
                <a:latin typeface="Calibri"/>
                <a:ea typeface="Calibri"/>
                <a:cs typeface="Calibri"/>
                <a:sym typeface="Calibri"/>
              </a:rPr>
              <a:t>Literacy</a:t>
            </a:r>
            <a:endParaRPr b="0" i="0" sz="1400" u="none" cap="none" strike="noStrike">
              <a:solidFill>
                <a:srgbClr val="000000"/>
              </a:solidFill>
              <a:latin typeface="Arial"/>
              <a:ea typeface="Arial"/>
              <a:cs typeface="Arial"/>
              <a:sym typeface="Arial"/>
            </a:endParaRPr>
          </a:p>
        </p:txBody>
      </p:sp>
      <p:sp>
        <p:nvSpPr>
          <p:cNvPr id="111" name="Google Shape;111;p2"/>
          <p:cNvSpPr txBox="1"/>
          <p:nvPr/>
        </p:nvSpPr>
        <p:spPr>
          <a:xfrm>
            <a:off x="3363700" y="3527525"/>
            <a:ext cx="2882400" cy="29400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300"/>
              <a:buFont typeface="Calibri"/>
              <a:buNone/>
            </a:pPr>
            <a:r>
              <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300"/>
              <a:buFont typeface="Calibri"/>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300"/>
              <a:buFont typeface="Calibri"/>
              <a:buNone/>
            </a:pPr>
            <a:r>
              <a:t/>
            </a:r>
            <a:endParaRPr b="0" i="0" sz="14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can explore shapes, look and observe objects and begin to describe them .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can recite numbers to at least 3.</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know how to join in with some number rhymes.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know how to use a range of shapes to build models.</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can explore size, length, counting and shape through a range of activities. </a:t>
            </a:r>
            <a:endParaRPr b="0" i="0" sz="1400" u="none" cap="none" strike="noStrike">
              <a:solidFill>
                <a:schemeClr val="dk1"/>
              </a:solidFill>
              <a:latin typeface="Calibri"/>
              <a:ea typeface="Calibri"/>
              <a:cs typeface="Calibri"/>
              <a:sym typeface="Calibri"/>
            </a:endParaRPr>
          </a:p>
        </p:txBody>
      </p:sp>
      <p:sp>
        <p:nvSpPr>
          <p:cNvPr id="112" name="Google Shape;112;p2"/>
          <p:cNvSpPr txBox="1"/>
          <p:nvPr/>
        </p:nvSpPr>
        <p:spPr>
          <a:xfrm>
            <a:off x="9379800" y="3054100"/>
            <a:ext cx="2746200" cy="3540300"/>
          </a:xfrm>
          <a:prstGeom prst="rect">
            <a:avLst/>
          </a:prstGeom>
          <a:solidFill>
            <a:srgbClr val="BBD6EE">
              <a:alpha val="96078"/>
            </a:srgbClr>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With support from an adult, I can take part in performing a song or rhyme as part of a group.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can create a painting/picture that represents ‘my world’/something I am interested in</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know some lyrics and/or actions to songs and rhymes</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I know that I can share my ideas and thinking</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13" name="Google Shape;113;p2"/>
          <p:cNvSpPr txBox="1"/>
          <p:nvPr/>
        </p:nvSpPr>
        <p:spPr>
          <a:xfrm>
            <a:off x="137350" y="3435100"/>
            <a:ext cx="3106200" cy="31401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a:p>
            <a:pPr indent="-304800" lvl="0" marL="45720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I can identify different animal sounds and animal babies</a:t>
            </a:r>
            <a:endParaRPr b="0" i="0" sz="1200" u="none" cap="none" strike="noStrike">
              <a:solidFill>
                <a:srgbClr val="000000"/>
              </a:solidFill>
              <a:latin typeface="Arial"/>
              <a:ea typeface="Arial"/>
              <a:cs typeface="Arial"/>
              <a:sym typeface="Arial"/>
            </a:endParaRPr>
          </a:p>
          <a:p>
            <a:pPr indent="-304800" lvl="0" marL="457200" marR="207009"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I can listen to and look at my environment and make observations about what I hear and see eg animals/trees/leaves</a:t>
            </a:r>
            <a:endParaRPr b="0" i="0" sz="1200" u="none" cap="none" strike="noStrike">
              <a:solidFill>
                <a:srgbClr val="000000"/>
              </a:solidFill>
              <a:latin typeface="Arial"/>
              <a:ea typeface="Arial"/>
              <a:cs typeface="Arial"/>
              <a:sym typeface="Arial"/>
            </a:endParaRPr>
          </a:p>
          <a:p>
            <a:pPr indent="-304800" lvl="0" marL="457200" marR="207009"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I know some celebrations that are special to me and can discuss/show ways that I celebrate (birthday)</a:t>
            </a:r>
            <a:endParaRPr b="0" i="0" sz="1200" u="none" cap="none" strike="noStrike">
              <a:solidFill>
                <a:srgbClr val="000000"/>
              </a:solidFill>
              <a:latin typeface="Arial"/>
              <a:ea typeface="Arial"/>
              <a:cs typeface="Arial"/>
              <a:sym typeface="Arial"/>
            </a:endParaRPr>
          </a:p>
          <a:p>
            <a:pPr indent="-304800" lvl="0" marL="457200" marR="75565"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I know that when there are special events in people’s lives they have celebrations.</a:t>
            </a:r>
            <a:endParaRPr b="0" i="0" sz="1200" u="none" cap="none" strike="noStrike">
              <a:solidFill>
                <a:srgbClr val="000000"/>
              </a:solidFill>
              <a:latin typeface="Arial"/>
              <a:ea typeface="Arial"/>
              <a:cs typeface="Arial"/>
              <a:sym typeface="Arial"/>
            </a:endParaRPr>
          </a:p>
        </p:txBody>
      </p:sp>
      <p:sp>
        <p:nvSpPr>
          <p:cNvPr id="114" name="Google Shape;114;p2"/>
          <p:cNvSpPr txBox="1"/>
          <p:nvPr/>
        </p:nvSpPr>
        <p:spPr>
          <a:xfrm>
            <a:off x="3363693" y="3554396"/>
            <a:ext cx="2519400" cy="369300"/>
          </a:xfrm>
          <a:prstGeom prst="rect">
            <a:avLst/>
          </a:prstGeom>
          <a:solidFill>
            <a:schemeClr val="accent2"/>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          </a:t>
            </a:r>
            <a:r>
              <a:rPr b="0" i="0" lang="en-GB" sz="1800" u="none" cap="none" strike="noStrike">
                <a:solidFill>
                  <a:schemeClr val="lt1"/>
                </a:solidFill>
                <a:latin typeface="Calibri"/>
                <a:ea typeface="Calibri"/>
                <a:cs typeface="Calibri"/>
                <a:sym typeface="Calibri"/>
              </a:rPr>
              <a:t>Mathematics</a:t>
            </a:r>
            <a:endParaRPr b="0" i="0" sz="1400" u="none" cap="none" strike="noStrike">
              <a:solidFill>
                <a:srgbClr val="000000"/>
              </a:solidFill>
              <a:latin typeface="Arial"/>
              <a:ea typeface="Arial"/>
              <a:cs typeface="Arial"/>
              <a:sym typeface="Arial"/>
            </a:endParaRPr>
          </a:p>
        </p:txBody>
      </p:sp>
      <p:sp>
        <p:nvSpPr>
          <p:cNvPr id="115" name="Google Shape;115;p2"/>
          <p:cNvSpPr txBox="1"/>
          <p:nvPr/>
        </p:nvSpPr>
        <p:spPr>
          <a:xfrm>
            <a:off x="205450" y="3554388"/>
            <a:ext cx="2746200" cy="369300"/>
          </a:xfrm>
          <a:prstGeom prst="rect">
            <a:avLst/>
          </a:prstGeom>
          <a:solidFill>
            <a:srgbClr val="9900CC"/>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Calibri"/>
                <a:ea typeface="Calibri"/>
                <a:cs typeface="Calibri"/>
                <a:sym typeface="Calibri"/>
              </a:rPr>
              <a:t>Understanding the World</a:t>
            </a:r>
            <a:endParaRPr b="0" i="0" sz="1400" u="none" cap="none" strike="noStrike">
              <a:solidFill>
                <a:srgbClr val="000000"/>
              </a:solidFill>
              <a:latin typeface="Arial"/>
              <a:ea typeface="Arial"/>
              <a:cs typeface="Arial"/>
              <a:sym typeface="Arial"/>
            </a:endParaRPr>
          </a:p>
        </p:txBody>
      </p:sp>
      <p:sp>
        <p:nvSpPr>
          <p:cNvPr id="116" name="Google Shape;116;p2"/>
          <p:cNvSpPr txBox="1"/>
          <p:nvPr/>
        </p:nvSpPr>
        <p:spPr>
          <a:xfrm>
            <a:off x="9493200" y="3277205"/>
            <a:ext cx="2519400" cy="646500"/>
          </a:xfrm>
          <a:prstGeom prst="rect">
            <a:avLst/>
          </a:prstGeom>
          <a:solidFill>
            <a:srgbClr val="00B0F0"/>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Calibri"/>
                <a:ea typeface="Calibri"/>
                <a:cs typeface="Calibri"/>
                <a:sym typeface="Calibri"/>
              </a:rPr>
              <a:t>   Expressive Arts and Design</a:t>
            </a:r>
            <a:endParaRPr b="0" i="0" sz="1400" u="none" cap="none" strike="noStrike">
              <a:solidFill>
                <a:srgbClr val="000000"/>
              </a:solidFill>
              <a:latin typeface="Arial"/>
              <a:ea typeface="Arial"/>
              <a:cs typeface="Arial"/>
              <a:sym typeface="Arial"/>
            </a:endParaRPr>
          </a:p>
        </p:txBody>
      </p:sp>
      <p:sp>
        <p:nvSpPr>
          <p:cNvPr id="117" name="Google Shape;117;p2"/>
          <p:cNvSpPr/>
          <p:nvPr/>
        </p:nvSpPr>
        <p:spPr>
          <a:xfrm>
            <a:off x="3989650" y="2742988"/>
            <a:ext cx="3946500" cy="646500"/>
          </a:xfrm>
          <a:prstGeom prst="roundRect">
            <a:avLst>
              <a:gd fmla="val 35360" name="adj"/>
            </a:avLst>
          </a:prstGeom>
          <a:solidFill>
            <a:srgbClr val="FFFFFF"/>
          </a:solidFill>
          <a:ln cap="flat" cmpd="sng" w="28575">
            <a:solidFill>
              <a:srgbClr val="44546A"/>
            </a:solidFill>
            <a:prstDash val="solid"/>
            <a:round/>
            <a:headEnd len="sm" w="sm" type="none"/>
            <a:tailEnd len="sm" w="sm" type="none"/>
          </a:ln>
          <a:effectLst>
            <a:outerShdw blurRad="171450" rotWithShape="0" algn="bl" dir="3120000" dist="38100">
              <a:srgbClr val="000000">
                <a:alpha val="49019"/>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rgbClr val="000000"/>
                </a:solidFill>
                <a:latin typeface="Comic Sans MS"/>
                <a:ea typeface="Comic Sans MS"/>
                <a:cs typeface="Comic Sans MS"/>
                <a:sym typeface="Comic Sans MS"/>
              </a:rPr>
              <a:t>Autumn Term 2 </a:t>
            </a:r>
            <a:endParaRPr b="1" i="0" sz="2000" u="none" cap="none" strike="noStrike">
              <a:solidFill>
                <a:srgbClr val="000000"/>
              </a:solidFill>
              <a:latin typeface="Comic Sans MS"/>
              <a:ea typeface="Comic Sans MS"/>
              <a:cs typeface="Comic Sans MS"/>
              <a:sym typeface="Comic Sans MS"/>
            </a:endParaRPr>
          </a:p>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rgbClr val="000000"/>
                </a:solidFill>
                <a:latin typeface="Comic Sans MS"/>
                <a:ea typeface="Comic Sans MS"/>
                <a:cs typeface="Comic Sans MS"/>
                <a:sym typeface="Comic Sans MS"/>
              </a:rPr>
              <a:t>Light and Dark   </a:t>
            </a:r>
            <a:endParaRPr b="0" i="0" sz="1500" u="none" cap="none" strike="noStrike">
              <a:solidFill>
                <a:srgbClr val="000000"/>
              </a:solidFill>
              <a:latin typeface="Comic Sans MS"/>
              <a:ea typeface="Comic Sans MS"/>
              <a:cs typeface="Comic Sans MS"/>
              <a:sym typeface="Comic Sans MS"/>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2022-01-06T18:42:25Z</dcterms:created>
  <dc:creator>9311005 Grace Lee</dc:creator>
</cp:coreProperties>
</file>