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P43FjEI9QKYYnn1AZD+d3n2tqi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2"/>
          <p:cNvSpPr>
            <a:spLocks noGrp="1"/>
          </p:cNvSpPr>
          <p:nvPr>
            <p:ph type="pic" idx="2"/>
          </p:nvPr>
        </p:nvSpPr>
        <p:spPr>
          <a:xfrm>
            <a:off x="5183188" y="987425"/>
            <a:ext cx="6172200" cy="4873625"/>
          </a:xfrm>
          <a:prstGeom prst="rect">
            <a:avLst/>
          </a:prstGeom>
          <a:noFill/>
          <a:ln>
            <a:noFill/>
          </a:ln>
        </p:spPr>
      </p:sp>
      <p:sp>
        <p:nvSpPr>
          <p:cNvPr id="64" name="Google Shape;64;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Shape 83"/>
        <p:cNvGrpSpPr/>
        <p:nvPr/>
      </p:nvGrpSpPr>
      <p:grpSpPr>
        <a:xfrm>
          <a:off x="0" y="0"/>
          <a:ext cx="0" cy="0"/>
          <a:chOff x="0" y="0"/>
          <a:chExt cx="0" cy="0"/>
        </a:xfrm>
      </p:grpSpPr>
      <p:sp>
        <p:nvSpPr>
          <p:cNvPr id="84" name="Google Shape;84;p1"/>
          <p:cNvSpPr txBox="1"/>
          <p:nvPr/>
        </p:nvSpPr>
        <p:spPr>
          <a:xfrm>
            <a:off x="2111816" y="133805"/>
            <a:ext cx="7878300" cy="923400"/>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u="sng">
                <a:solidFill>
                  <a:schemeClr val="dk1"/>
                </a:solidFill>
                <a:latin typeface="Calibri"/>
                <a:ea typeface="Calibri"/>
                <a:cs typeface="Calibri"/>
                <a:sym typeface="Calibri"/>
              </a:rPr>
              <a:t>‘Discovery’ </a:t>
            </a:r>
            <a:endParaRPr sz="1800" b="1" u="sng">
              <a:solidFill>
                <a:schemeClr val="dk1"/>
              </a:solidFill>
              <a:latin typeface="Calibri"/>
              <a:ea typeface="Calibri"/>
              <a:cs typeface="Calibri"/>
              <a:sym typeface="Calibri"/>
            </a:endParaRPr>
          </a:p>
          <a:p>
            <a:pPr marL="0" marR="0" lvl="0" indent="0" algn="ctr" rtl="0">
              <a:spcBef>
                <a:spcPts val="0"/>
              </a:spcBef>
              <a:spcAft>
                <a:spcPts val="0"/>
              </a:spcAft>
              <a:buNone/>
            </a:pPr>
            <a:r>
              <a:rPr lang="en-GB" sz="1800" b="1" i="0" u="none" strike="noStrike" cap="none">
                <a:solidFill>
                  <a:schemeClr val="dk1"/>
                </a:solidFill>
                <a:latin typeface="Calibri"/>
                <a:ea typeface="Calibri"/>
                <a:cs typeface="Calibri"/>
                <a:sym typeface="Calibri"/>
              </a:rPr>
              <a:t>Spring Term 1- Daycare (EYFS)- </a:t>
            </a:r>
            <a:r>
              <a:rPr lang="en-GB" sz="1800" b="1">
                <a:solidFill>
                  <a:schemeClr val="dk1"/>
                </a:solidFill>
                <a:latin typeface="Calibri"/>
                <a:ea typeface="Calibri"/>
                <a:cs typeface="Calibri"/>
                <a:sym typeface="Calibri"/>
              </a:rPr>
              <a:t>2023 </a:t>
            </a:r>
            <a:endParaRPr b="1"/>
          </a:p>
          <a:p>
            <a:pPr marL="0" marR="0" lvl="0" indent="0" algn="ctr" rtl="0">
              <a:spcBef>
                <a:spcPts val="0"/>
              </a:spcBef>
              <a:spcAft>
                <a:spcPts val="0"/>
              </a:spcAft>
              <a:buNone/>
            </a:pPr>
            <a:r>
              <a:rPr lang="en-GB" sz="1800" b="1" i="0" u="none" strike="noStrike" cap="none">
                <a:solidFill>
                  <a:schemeClr val="dk1"/>
                </a:solidFill>
                <a:latin typeface="Calibri"/>
                <a:ea typeface="Calibri"/>
                <a:cs typeface="Calibri"/>
                <a:sym typeface="Calibri"/>
              </a:rPr>
              <a:t>Comper Foundation Stage School</a:t>
            </a:r>
            <a:endParaRPr b="1">
              <a:solidFill>
                <a:srgbClr val="00CC00"/>
              </a:solidFill>
            </a:endParaRPr>
          </a:p>
        </p:txBody>
      </p:sp>
      <p:sp>
        <p:nvSpPr>
          <p:cNvPr id="85" name="Google Shape;85;p1"/>
          <p:cNvSpPr txBox="1"/>
          <p:nvPr/>
        </p:nvSpPr>
        <p:spPr>
          <a:xfrm>
            <a:off x="2115116" y="2837103"/>
            <a:ext cx="7878300" cy="2031900"/>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dirty="0">
                <a:solidFill>
                  <a:schemeClr val="dk1"/>
                </a:solidFill>
                <a:latin typeface="Calibri"/>
                <a:ea typeface="Calibri"/>
                <a:cs typeface="Calibri"/>
                <a:sym typeface="Calibri"/>
              </a:rPr>
              <a:t>As you are aware we use </a:t>
            </a:r>
            <a:r>
              <a:rPr lang="en-GB" sz="1800" b="0" i="0" u="none" strike="noStrike" cap="none" dirty="0">
                <a:solidFill>
                  <a:schemeClr val="dk1"/>
                </a:solidFill>
                <a:latin typeface="Calibri"/>
                <a:ea typeface="Calibri"/>
                <a:cs typeface="Calibri"/>
                <a:sym typeface="Calibri"/>
              </a:rPr>
              <a:t>Tapestry, to communicate as well as celebrat</a:t>
            </a:r>
            <a:r>
              <a:rPr lang="en-GB" sz="1800" dirty="0">
                <a:solidFill>
                  <a:schemeClr val="dk1"/>
                </a:solidFill>
                <a:latin typeface="Calibri"/>
                <a:ea typeface="Calibri"/>
                <a:cs typeface="Calibri"/>
                <a:sym typeface="Calibri"/>
              </a:rPr>
              <a:t>ing </a:t>
            </a:r>
            <a:r>
              <a:rPr lang="en-GB" sz="1800" b="0" i="0" u="none" strike="noStrike" cap="none" dirty="0">
                <a:solidFill>
                  <a:schemeClr val="dk1"/>
                </a:solidFill>
                <a:latin typeface="Calibri"/>
                <a:ea typeface="Calibri"/>
                <a:cs typeface="Calibri"/>
                <a:sym typeface="Calibri"/>
              </a:rPr>
              <a:t>your child's learning and development. </a:t>
            </a:r>
            <a:r>
              <a:rPr lang="en-GB" sz="1800" dirty="0">
                <a:solidFill>
                  <a:schemeClr val="dk1"/>
                </a:solidFill>
                <a:latin typeface="Calibri"/>
                <a:ea typeface="Calibri"/>
                <a:cs typeface="Calibri"/>
                <a:sym typeface="Calibri"/>
              </a:rPr>
              <a:t>Why not share what you have been up to at home? If you are new to Comper, please can you add a family photo for us to share </a:t>
            </a:r>
            <a:r>
              <a:rPr lang="en-GB" sz="1800" b="0" i="0" u="none" strike="noStrike" cap="none" dirty="0">
                <a:solidFill>
                  <a:schemeClr val="dk1"/>
                </a:solidFill>
                <a:latin typeface="Calibri"/>
                <a:ea typeface="Calibri"/>
                <a:cs typeface="Calibri"/>
                <a:sym typeface="Calibri"/>
              </a:rPr>
              <a:t> </a:t>
            </a:r>
            <a:endParaRPr sz="18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GB" sz="1800" b="0" i="0" u="none" strike="noStrike" cap="none" dirty="0">
                <a:solidFill>
                  <a:schemeClr val="dk1"/>
                </a:solidFill>
                <a:latin typeface="Calibri"/>
                <a:ea typeface="Calibri"/>
                <a:cs typeface="Calibri"/>
                <a:sym typeface="Calibri"/>
              </a:rPr>
              <a:t>Some of the activities we will be doing this term include:</a:t>
            </a:r>
            <a:endParaRPr sz="1800" dirty="0">
              <a:solidFill>
                <a:schemeClr val="dk1"/>
              </a:solidFill>
              <a:latin typeface="Calibri"/>
              <a:ea typeface="Calibri"/>
              <a:cs typeface="Calibri"/>
              <a:sym typeface="Calibri"/>
            </a:endParaRPr>
          </a:p>
        </p:txBody>
      </p:sp>
      <p:sp>
        <p:nvSpPr>
          <p:cNvPr id="86" name="Google Shape;86;p1"/>
          <p:cNvSpPr txBox="1"/>
          <p:nvPr/>
        </p:nvSpPr>
        <p:spPr>
          <a:xfrm>
            <a:off x="2111825" y="1177499"/>
            <a:ext cx="7878300" cy="1539300"/>
          </a:xfrm>
          <a:prstGeom prst="rect">
            <a:avLst/>
          </a:prstGeom>
          <a:solidFill>
            <a:srgbClr val="DDEAF6"/>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0" i="0" u="none" strike="noStrike" cap="none">
                <a:solidFill>
                  <a:schemeClr val="dk1"/>
                </a:solidFill>
                <a:latin typeface="Calibri"/>
                <a:ea typeface="Calibri"/>
                <a:cs typeface="Calibri"/>
                <a:sym typeface="Calibri"/>
              </a:rPr>
              <a:t>This half term</a:t>
            </a:r>
            <a:r>
              <a:rPr lang="en-GB" sz="1800">
                <a:solidFill>
                  <a:schemeClr val="dk1"/>
                </a:solidFill>
                <a:latin typeface="Calibri"/>
                <a:ea typeface="Calibri"/>
                <a:cs typeface="Calibri"/>
                <a:sym typeface="Calibri"/>
              </a:rPr>
              <a:t> our topic is all about finding out and discovering.  It will be</a:t>
            </a:r>
            <a:r>
              <a:rPr lang="en-GB" sz="1800" b="0" i="0" u="none" strike="noStrike" cap="none">
                <a:solidFill>
                  <a:schemeClr val="dk1"/>
                </a:solidFill>
                <a:latin typeface="Calibri"/>
                <a:ea typeface="Calibri"/>
                <a:cs typeface="Calibri"/>
                <a:sym typeface="Calibri"/>
              </a:rPr>
              <a:t> filled with exciting activities</a:t>
            </a:r>
            <a:r>
              <a:rPr lang="en-GB" sz="1800">
                <a:solidFill>
                  <a:schemeClr val="dk1"/>
                </a:solidFill>
                <a:latin typeface="Calibri"/>
                <a:ea typeface="Calibri"/>
                <a:cs typeface="Calibri"/>
                <a:sym typeface="Calibri"/>
              </a:rPr>
              <a:t>, </a:t>
            </a:r>
            <a:r>
              <a:rPr lang="en-GB" sz="1800" b="0" i="0" u="none" strike="noStrike" cap="none">
                <a:solidFill>
                  <a:schemeClr val="dk1"/>
                </a:solidFill>
                <a:latin typeface="Calibri"/>
                <a:ea typeface="Calibri"/>
                <a:cs typeface="Calibri"/>
                <a:sym typeface="Calibri"/>
              </a:rPr>
              <a:t>experiences and</a:t>
            </a:r>
            <a:r>
              <a:rPr lang="en-GB" sz="1800">
                <a:solidFill>
                  <a:schemeClr val="dk1"/>
                </a:solidFill>
                <a:latin typeface="Calibri"/>
                <a:ea typeface="Calibri"/>
                <a:cs typeface="Calibri"/>
                <a:sym typeface="Calibri"/>
              </a:rPr>
              <a:t> opportunities linking to our core and focused key texts and by following your childs interests. </a:t>
            </a:r>
            <a:endParaRPr sz="1800">
              <a:solidFill>
                <a:schemeClr val="dk1"/>
              </a:solidFill>
              <a:latin typeface="Calibri"/>
              <a:ea typeface="Calibri"/>
              <a:cs typeface="Calibri"/>
              <a:sym typeface="Calibri"/>
            </a:endParaRPr>
          </a:p>
          <a:p>
            <a:pPr marL="0" lvl="0" indent="0" algn="ctr" rtl="0">
              <a:spcBef>
                <a:spcPts val="0"/>
              </a:spcBef>
              <a:spcAft>
                <a:spcPts val="0"/>
              </a:spcAft>
              <a:buNone/>
            </a:pPr>
            <a:r>
              <a:rPr lang="en-GB" sz="2000" b="1">
                <a:solidFill>
                  <a:srgbClr val="00CC00"/>
                </a:solidFill>
                <a:latin typeface="Calibri"/>
                <a:ea typeface="Calibri"/>
                <a:cs typeface="Calibri"/>
                <a:sym typeface="Calibri"/>
              </a:rPr>
              <a:t>Our value this term is: Aspiration </a:t>
            </a:r>
            <a:endParaRPr sz="1800">
              <a:solidFill>
                <a:schemeClr val="dk1"/>
              </a:solidFill>
              <a:latin typeface="Calibri"/>
              <a:ea typeface="Calibri"/>
              <a:cs typeface="Calibri"/>
              <a:sym typeface="Calibri"/>
            </a:endParaRPr>
          </a:p>
          <a:p>
            <a:pPr marL="0" marR="0" lvl="0" indent="0" algn="ctr" rtl="0">
              <a:spcBef>
                <a:spcPts val="0"/>
              </a:spcBef>
              <a:spcAft>
                <a:spcPts val="0"/>
              </a:spcAft>
              <a:buNone/>
            </a:pPr>
            <a:r>
              <a:rPr lang="en-GB" sz="2000" b="1">
                <a:solidFill>
                  <a:srgbClr val="00CC00"/>
                </a:solidFill>
                <a:latin typeface="Calibri"/>
                <a:ea typeface="Calibri"/>
                <a:cs typeface="Calibri"/>
                <a:sym typeface="Calibri"/>
              </a:rPr>
              <a:t>Our BIG question this term is: Why?</a:t>
            </a:r>
            <a:endParaRPr sz="1800">
              <a:solidFill>
                <a:schemeClr val="dk1"/>
              </a:solidFill>
              <a:latin typeface="Calibri"/>
              <a:ea typeface="Calibri"/>
              <a:cs typeface="Calibri"/>
              <a:sym typeface="Calibri"/>
            </a:endParaRPr>
          </a:p>
        </p:txBody>
      </p:sp>
      <p:sp>
        <p:nvSpPr>
          <p:cNvPr id="87" name="Google Shape;87;p1"/>
          <p:cNvSpPr txBox="1"/>
          <p:nvPr/>
        </p:nvSpPr>
        <p:spPr>
          <a:xfrm>
            <a:off x="6595325" y="5741263"/>
            <a:ext cx="3398100" cy="646500"/>
          </a:xfrm>
          <a:prstGeom prst="rect">
            <a:avLst/>
          </a:prstGeom>
          <a:solidFill>
            <a:schemeClr val="accent4"/>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a:solidFill>
                  <a:schemeClr val="dk1"/>
                </a:solidFill>
                <a:latin typeface="Calibri"/>
                <a:ea typeface="Calibri"/>
                <a:cs typeface="Calibri"/>
                <a:sym typeface="Calibri"/>
              </a:rPr>
              <a:t>Exploring health and wellbeing - visiitng our local yoga studio </a:t>
            </a:r>
            <a:endParaRPr b="1"/>
          </a:p>
        </p:txBody>
      </p:sp>
      <p:sp>
        <p:nvSpPr>
          <p:cNvPr id="88" name="Google Shape;88;p1"/>
          <p:cNvSpPr txBox="1"/>
          <p:nvPr/>
        </p:nvSpPr>
        <p:spPr>
          <a:xfrm>
            <a:off x="2115125" y="5741262"/>
            <a:ext cx="4391100" cy="646500"/>
          </a:xfrm>
          <a:prstGeom prst="rect">
            <a:avLst/>
          </a:prstGeom>
          <a:solidFill>
            <a:schemeClr val="accent4"/>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a:solidFill>
                  <a:schemeClr val="dk1"/>
                </a:solidFill>
                <a:latin typeface="Calibri"/>
                <a:ea typeface="Calibri"/>
                <a:cs typeface="Calibri"/>
                <a:sym typeface="Calibri"/>
              </a:rPr>
              <a:t>Investigating types of dinosaurs and learning facts </a:t>
            </a:r>
            <a:endParaRPr b="1"/>
          </a:p>
        </p:txBody>
      </p:sp>
      <p:pic>
        <p:nvPicPr>
          <p:cNvPr id="89" name="Google Shape;89;p1"/>
          <p:cNvPicPr preferRelativeResize="0"/>
          <p:nvPr/>
        </p:nvPicPr>
        <p:blipFill rotWithShape="1">
          <a:blip r:embed="rId3">
            <a:alphaModFix/>
          </a:blip>
          <a:srcRect/>
          <a:stretch/>
        </p:blipFill>
        <p:spPr>
          <a:xfrm>
            <a:off x="5550838" y="3744223"/>
            <a:ext cx="818800" cy="743677"/>
          </a:xfrm>
          <a:prstGeom prst="rect">
            <a:avLst/>
          </a:prstGeom>
          <a:noFill/>
          <a:ln>
            <a:noFill/>
          </a:ln>
        </p:spPr>
      </p:pic>
      <p:sp>
        <p:nvSpPr>
          <p:cNvPr id="90" name="Google Shape;90;p1"/>
          <p:cNvSpPr txBox="1"/>
          <p:nvPr/>
        </p:nvSpPr>
        <p:spPr>
          <a:xfrm>
            <a:off x="2115124" y="4983363"/>
            <a:ext cx="4391100" cy="646500"/>
          </a:xfrm>
          <a:prstGeom prst="rect">
            <a:avLst/>
          </a:prstGeom>
          <a:solidFill>
            <a:schemeClr val="accent4"/>
          </a:solid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SzPts val="1100"/>
              <a:buFont typeface="Arial"/>
              <a:buNone/>
            </a:pPr>
            <a:r>
              <a:rPr lang="en-GB" sz="1800" b="1">
                <a:solidFill>
                  <a:schemeClr val="dk1"/>
                </a:solidFill>
                <a:latin typeface="Calibri"/>
                <a:ea typeface="Calibri"/>
                <a:cs typeface="Calibri"/>
                <a:sym typeface="Calibri"/>
              </a:rPr>
              <a:t>Moving in different ways responding to spatial and positional language</a:t>
            </a:r>
            <a:endParaRPr sz="2200" b="1">
              <a:latin typeface="Calibri"/>
              <a:ea typeface="Calibri"/>
              <a:cs typeface="Calibri"/>
              <a:sym typeface="Calibri"/>
            </a:endParaRPr>
          </a:p>
        </p:txBody>
      </p:sp>
      <p:sp>
        <p:nvSpPr>
          <p:cNvPr id="91" name="Google Shape;91;p1"/>
          <p:cNvSpPr txBox="1"/>
          <p:nvPr/>
        </p:nvSpPr>
        <p:spPr>
          <a:xfrm>
            <a:off x="6595325" y="4983363"/>
            <a:ext cx="3398100" cy="646500"/>
          </a:xfrm>
          <a:prstGeom prst="rect">
            <a:avLst/>
          </a:prstGeom>
          <a:solidFill>
            <a:schemeClr val="accent4"/>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a:solidFill>
                  <a:schemeClr val="dk1"/>
                </a:solidFill>
                <a:latin typeface="Calibri"/>
                <a:ea typeface="Calibri"/>
                <a:cs typeface="Calibri"/>
                <a:sym typeface="Calibri"/>
              </a:rPr>
              <a:t>Discussing our families and people who are special to us</a:t>
            </a:r>
            <a:endParaRPr b="1"/>
          </a:p>
        </p:txBody>
      </p:sp>
      <p:pic>
        <p:nvPicPr>
          <p:cNvPr id="92" name="Google Shape;92;p1"/>
          <p:cNvPicPr preferRelativeResize="0"/>
          <p:nvPr/>
        </p:nvPicPr>
        <p:blipFill rotWithShape="1">
          <a:blip r:embed="rId4">
            <a:alphaModFix/>
          </a:blip>
          <a:srcRect/>
          <a:stretch/>
        </p:blipFill>
        <p:spPr>
          <a:xfrm>
            <a:off x="8607745" y="278476"/>
            <a:ext cx="1261981" cy="634039"/>
          </a:xfrm>
          <a:prstGeom prst="rect">
            <a:avLst/>
          </a:prstGeom>
          <a:noFill/>
          <a:ln>
            <a:noFill/>
          </a:ln>
        </p:spPr>
      </p:pic>
      <p:pic>
        <p:nvPicPr>
          <p:cNvPr id="93" name="Google Shape;93;p1"/>
          <p:cNvPicPr preferRelativeResize="0"/>
          <p:nvPr/>
        </p:nvPicPr>
        <p:blipFill rotWithShape="1">
          <a:blip r:embed="rId5">
            <a:alphaModFix/>
          </a:blip>
          <a:srcRect/>
          <a:stretch/>
        </p:blipFill>
        <p:spPr>
          <a:xfrm>
            <a:off x="2355862" y="242887"/>
            <a:ext cx="1182727" cy="646232"/>
          </a:xfrm>
          <a:prstGeom prst="rect">
            <a:avLst/>
          </a:prstGeom>
          <a:noFill/>
          <a:ln>
            <a:noFill/>
          </a:ln>
        </p:spPr>
      </p:pic>
      <p:sp>
        <p:nvSpPr>
          <p:cNvPr id="94" name="Google Shape;94;p1"/>
          <p:cNvSpPr txBox="1"/>
          <p:nvPr/>
        </p:nvSpPr>
        <p:spPr>
          <a:xfrm>
            <a:off x="10046450" y="4707450"/>
            <a:ext cx="2088300" cy="2031900"/>
          </a:xfrm>
          <a:prstGeom prst="rect">
            <a:avLst/>
          </a:prstGeom>
          <a:solidFill>
            <a:srgbClr val="6AA8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a:solidFill>
                  <a:schemeClr val="dk1"/>
                </a:solidFill>
                <a:latin typeface="Calibri"/>
                <a:ea typeface="Calibri"/>
                <a:cs typeface="Calibri"/>
                <a:sym typeface="Calibri"/>
              </a:rPr>
              <a:t>This term we will be celebrating: new children and families joining us, Chinese New Year and Mental Health Awareness Week. </a:t>
            </a:r>
            <a:endParaRPr sz="1800" b="1">
              <a:solidFill>
                <a:schemeClr val="dk1"/>
              </a:solidFill>
              <a:latin typeface="Calibri"/>
              <a:ea typeface="Calibri"/>
              <a:cs typeface="Calibri"/>
              <a:sym typeface="Calibri"/>
            </a:endParaRPr>
          </a:p>
        </p:txBody>
      </p:sp>
      <p:pic>
        <p:nvPicPr>
          <p:cNvPr id="95" name="Google Shape;95;p1"/>
          <p:cNvPicPr preferRelativeResize="0"/>
          <p:nvPr/>
        </p:nvPicPr>
        <p:blipFill>
          <a:blip r:embed="rId6">
            <a:alphaModFix/>
          </a:blip>
          <a:stretch>
            <a:fillRect/>
          </a:stretch>
        </p:blipFill>
        <p:spPr>
          <a:xfrm>
            <a:off x="98300" y="517595"/>
            <a:ext cx="1864175" cy="1834455"/>
          </a:xfrm>
          <a:prstGeom prst="rect">
            <a:avLst/>
          </a:prstGeom>
          <a:noFill/>
          <a:ln>
            <a:noFill/>
          </a:ln>
        </p:spPr>
      </p:pic>
      <p:pic>
        <p:nvPicPr>
          <p:cNvPr id="96" name="Google Shape;96;p1"/>
          <p:cNvPicPr preferRelativeResize="0"/>
          <p:nvPr/>
        </p:nvPicPr>
        <p:blipFill>
          <a:blip r:embed="rId7">
            <a:alphaModFix/>
          </a:blip>
          <a:stretch>
            <a:fillRect/>
          </a:stretch>
        </p:blipFill>
        <p:spPr>
          <a:xfrm>
            <a:off x="509200" y="2226150"/>
            <a:ext cx="1453275" cy="2261750"/>
          </a:xfrm>
          <a:prstGeom prst="rect">
            <a:avLst/>
          </a:prstGeom>
          <a:noFill/>
          <a:ln>
            <a:noFill/>
          </a:ln>
        </p:spPr>
      </p:pic>
      <p:pic>
        <p:nvPicPr>
          <p:cNvPr id="97" name="Google Shape;97;p1"/>
          <p:cNvPicPr preferRelativeResize="0"/>
          <p:nvPr/>
        </p:nvPicPr>
        <p:blipFill>
          <a:blip r:embed="rId8">
            <a:alphaModFix/>
          </a:blip>
          <a:stretch>
            <a:fillRect/>
          </a:stretch>
        </p:blipFill>
        <p:spPr>
          <a:xfrm>
            <a:off x="186749" y="4365413"/>
            <a:ext cx="1687275" cy="1894275"/>
          </a:xfrm>
          <a:prstGeom prst="rect">
            <a:avLst/>
          </a:prstGeom>
          <a:noFill/>
          <a:ln>
            <a:noFill/>
          </a:ln>
        </p:spPr>
      </p:pic>
      <p:sp>
        <p:nvSpPr>
          <p:cNvPr id="98" name="Google Shape;98;p1"/>
          <p:cNvSpPr txBox="1"/>
          <p:nvPr/>
        </p:nvSpPr>
        <p:spPr>
          <a:xfrm>
            <a:off x="4061852" y="6499185"/>
            <a:ext cx="4545900" cy="369300"/>
          </a:xfrm>
          <a:prstGeom prst="rect">
            <a:avLst/>
          </a:prstGeom>
          <a:solidFill>
            <a:schemeClr val="accent4"/>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a:latin typeface="Calibri"/>
                <a:ea typeface="Calibri"/>
                <a:cs typeface="Calibri"/>
                <a:sym typeface="Calibri"/>
              </a:rPr>
              <a:t>Celebrating Chinese New Year!</a:t>
            </a:r>
            <a:endParaRPr sz="1800" b="1">
              <a:latin typeface="Calibri"/>
              <a:ea typeface="Calibri"/>
              <a:cs typeface="Calibri"/>
              <a:sym typeface="Calibri"/>
            </a:endParaRPr>
          </a:p>
        </p:txBody>
      </p:sp>
      <p:sp>
        <p:nvSpPr>
          <p:cNvPr id="99" name="Google Shape;99;p1"/>
          <p:cNvSpPr txBox="1"/>
          <p:nvPr/>
        </p:nvSpPr>
        <p:spPr>
          <a:xfrm>
            <a:off x="10046450" y="133800"/>
            <a:ext cx="2088300" cy="4525200"/>
          </a:xfrm>
          <a:prstGeom prst="rect">
            <a:avLst/>
          </a:prstGeom>
          <a:solidFill>
            <a:srgbClr val="6AA84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b="1">
                <a:solidFill>
                  <a:schemeClr val="dk1"/>
                </a:solidFill>
                <a:latin typeface="Calibri"/>
                <a:ea typeface="Calibri"/>
                <a:cs typeface="Calibri"/>
                <a:sym typeface="Calibri"/>
              </a:rPr>
              <a:t>Our  key words this term are: </a:t>
            </a:r>
            <a:endParaRPr sz="1800" b="1">
              <a:solidFill>
                <a:schemeClr val="dk1"/>
              </a:solidFill>
              <a:latin typeface="Calibri"/>
              <a:ea typeface="Calibri"/>
              <a:cs typeface="Calibri"/>
              <a:sym typeface="Calibri"/>
            </a:endParaRPr>
          </a:p>
          <a:p>
            <a:pPr marL="0" marR="0" lvl="0" indent="0" algn="ctr"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Grow</a:t>
            </a:r>
            <a:endParaRPr sz="1800" b="1">
              <a:solidFill>
                <a:schemeClr val="dk1"/>
              </a:solidFill>
              <a:latin typeface="Calibri"/>
              <a:ea typeface="Calibri"/>
              <a:cs typeface="Calibri"/>
              <a:sym typeface="Calibri"/>
            </a:endParaRPr>
          </a:p>
          <a:p>
            <a:pPr marL="0" marR="0" lvl="0" indent="0" algn="l"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Kind</a:t>
            </a:r>
            <a:endParaRPr sz="1800" b="1">
              <a:solidFill>
                <a:schemeClr val="dk1"/>
              </a:solidFill>
              <a:latin typeface="Calibri"/>
              <a:ea typeface="Calibri"/>
              <a:cs typeface="Calibri"/>
              <a:sym typeface="Calibri"/>
            </a:endParaRPr>
          </a:p>
          <a:p>
            <a:pPr marL="457200" marR="0" lvl="0" indent="0" algn="l"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Attempt </a:t>
            </a:r>
            <a:endParaRPr sz="1800" b="1">
              <a:solidFill>
                <a:schemeClr val="dk1"/>
              </a:solidFill>
              <a:latin typeface="Calibri"/>
              <a:ea typeface="Calibri"/>
              <a:cs typeface="Calibri"/>
              <a:sym typeface="Calibri"/>
            </a:endParaRPr>
          </a:p>
          <a:p>
            <a:pPr marL="457200" marR="0" lvl="0" indent="0" algn="l"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Repeat </a:t>
            </a:r>
            <a:endParaRPr sz="1800" b="1">
              <a:solidFill>
                <a:schemeClr val="dk1"/>
              </a:solidFill>
              <a:latin typeface="Calibri"/>
              <a:ea typeface="Calibri"/>
              <a:cs typeface="Calibri"/>
              <a:sym typeface="Calibri"/>
            </a:endParaRPr>
          </a:p>
          <a:p>
            <a:pPr marL="457200" marR="0" lvl="0" indent="0" algn="l"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Measure  </a:t>
            </a:r>
            <a:endParaRPr sz="1800" b="1">
              <a:solidFill>
                <a:schemeClr val="dk1"/>
              </a:solidFill>
              <a:latin typeface="Calibri"/>
              <a:ea typeface="Calibri"/>
              <a:cs typeface="Calibri"/>
              <a:sym typeface="Calibri"/>
            </a:endParaRPr>
          </a:p>
          <a:p>
            <a:pPr marL="457200" marR="0" lvl="0" indent="0" algn="l"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Experiment </a:t>
            </a:r>
            <a:endParaRPr sz="1800" b="1">
              <a:solidFill>
                <a:schemeClr val="dk1"/>
              </a:solidFill>
              <a:latin typeface="Calibri"/>
              <a:ea typeface="Calibri"/>
              <a:cs typeface="Calibri"/>
              <a:sym typeface="Calibri"/>
            </a:endParaRPr>
          </a:p>
          <a:p>
            <a:pPr marL="457200" marR="0" lvl="0" indent="0" algn="l" rtl="0">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en-GB" sz="1800" b="1">
                <a:solidFill>
                  <a:schemeClr val="dk1"/>
                </a:solidFill>
                <a:latin typeface="Calibri"/>
                <a:ea typeface="Calibri"/>
                <a:cs typeface="Calibri"/>
                <a:sym typeface="Calibri"/>
              </a:rPr>
              <a:t>Create </a:t>
            </a:r>
            <a:endParaRPr sz="1800" b="1">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Shape 103"/>
        <p:cNvGrpSpPr/>
        <p:nvPr/>
      </p:nvGrpSpPr>
      <p:grpSpPr>
        <a:xfrm>
          <a:off x="0" y="0"/>
          <a:ext cx="0" cy="0"/>
          <a:chOff x="0" y="0"/>
          <a:chExt cx="0" cy="0"/>
        </a:xfrm>
      </p:grpSpPr>
      <p:sp>
        <p:nvSpPr>
          <p:cNvPr id="104" name="Google Shape;104;p2"/>
          <p:cNvSpPr txBox="1"/>
          <p:nvPr/>
        </p:nvSpPr>
        <p:spPr>
          <a:xfrm>
            <a:off x="147083" y="3637404"/>
            <a:ext cx="2882400" cy="3124500"/>
          </a:xfrm>
          <a:prstGeom prst="rect">
            <a:avLst/>
          </a:prstGeom>
          <a:solidFill>
            <a:srgbClr val="BBD6EE"/>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Through rhymes, singing songs, games and techniques children are supported to develop their speaking and listening skills. </a:t>
            </a:r>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Children will be encouraged to practise developing their gross and fine motor skills which are key elements for mark making.  </a:t>
            </a:r>
            <a:endParaRPr/>
          </a:p>
          <a:p>
            <a:pPr marL="0" marR="0" lvl="0" indent="0" algn="ctr" rtl="0">
              <a:spcBef>
                <a:spcPts val="0"/>
              </a:spcBef>
              <a:spcAft>
                <a:spcPts val="0"/>
              </a:spcAft>
              <a:buNone/>
            </a:pPr>
            <a:r>
              <a:rPr lang="en-GB" sz="1300" b="1">
                <a:solidFill>
                  <a:schemeClr val="dk1"/>
                </a:solidFill>
                <a:latin typeface="Calibri"/>
                <a:ea typeface="Calibri"/>
                <a:cs typeface="Calibri"/>
                <a:sym typeface="Calibri"/>
              </a:rPr>
              <a:t>This terms we will be exploring dinosaurs and learning facts, helping retell stories with visuals and props and using crayons and water colours to make magic marks.  </a:t>
            </a:r>
            <a:endParaRPr sz="1300" b="1">
              <a:solidFill>
                <a:schemeClr val="dk1"/>
              </a:solidFill>
              <a:latin typeface="Calibri"/>
              <a:ea typeface="Calibri"/>
              <a:cs typeface="Calibri"/>
              <a:sym typeface="Calibri"/>
            </a:endParaRPr>
          </a:p>
        </p:txBody>
      </p:sp>
      <p:sp>
        <p:nvSpPr>
          <p:cNvPr id="105" name="Google Shape;105;p2"/>
          <p:cNvSpPr txBox="1"/>
          <p:nvPr/>
        </p:nvSpPr>
        <p:spPr>
          <a:xfrm>
            <a:off x="173511" y="250139"/>
            <a:ext cx="3852300" cy="2847600"/>
          </a:xfrm>
          <a:prstGeom prst="rect">
            <a:avLst/>
          </a:prstGeom>
          <a:solidFill>
            <a:srgbClr val="BBD6EE"/>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200">
              <a:solidFill>
                <a:schemeClr val="dk1"/>
              </a:solidFill>
              <a:latin typeface="Calibri"/>
              <a:ea typeface="Calibri"/>
              <a:cs typeface="Calibri"/>
              <a:sym typeface="Calibri"/>
            </a:endParaRPr>
          </a:p>
          <a:p>
            <a:pPr marL="0" marR="0" lvl="0" indent="0" algn="l" rtl="0">
              <a:spcBef>
                <a:spcPts val="0"/>
              </a:spcBef>
              <a:spcAft>
                <a:spcPts val="0"/>
              </a:spcAft>
              <a:buNone/>
            </a:pPr>
            <a:endParaRPr sz="1200">
              <a:solidFill>
                <a:schemeClr val="dk1"/>
              </a:solidFill>
              <a:latin typeface="Calibri"/>
              <a:ea typeface="Calibri"/>
              <a:cs typeface="Calibri"/>
              <a:sym typeface="Calibri"/>
            </a:endParaRPr>
          </a:p>
          <a:p>
            <a:pPr marL="0" marR="0" lvl="0" indent="0" algn="ctr" rtl="0">
              <a:spcBef>
                <a:spcPts val="0"/>
              </a:spcBef>
              <a:spcAft>
                <a:spcPts val="0"/>
              </a:spcAft>
              <a:buNone/>
            </a:pPr>
            <a:endParaRPr sz="1200">
              <a:solidFill>
                <a:schemeClr val="dk1"/>
              </a:solidFill>
              <a:latin typeface="Calibri"/>
              <a:ea typeface="Calibri"/>
              <a:cs typeface="Calibri"/>
              <a:sym typeface="Calibri"/>
            </a:endParaRPr>
          </a:p>
          <a:p>
            <a:pPr marL="0" marR="0" lvl="0" indent="0" algn="ctr" rtl="0">
              <a:spcBef>
                <a:spcPts val="0"/>
              </a:spcBef>
              <a:spcAft>
                <a:spcPts val="0"/>
              </a:spcAft>
              <a:buNone/>
            </a:pPr>
            <a:endParaRPr sz="13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A key aspect of our role is to provide experiences and support that will enable children to develop a positive sense of themselves and of others. </a:t>
            </a:r>
            <a:endParaRPr sz="1300">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We welcome all feelings and support ways children can manage their thoughts and feelings with the use of visual aids such a props, puppet and persona dolls and through role play . </a:t>
            </a:r>
            <a:r>
              <a:rPr lang="en-GB" sz="1300" b="1">
                <a:solidFill>
                  <a:schemeClr val="dk1"/>
                </a:solidFill>
                <a:latin typeface="Calibri"/>
                <a:ea typeface="Calibri"/>
                <a:cs typeface="Calibri"/>
                <a:sym typeface="Calibri"/>
              </a:rPr>
              <a:t>This term we will be exploring friendship and the term: kind, Talking about similarities and differences, and exploring play opportunities in small groups. </a:t>
            </a:r>
            <a:endParaRPr sz="1300" b="1">
              <a:solidFill>
                <a:schemeClr val="dk1"/>
              </a:solidFill>
              <a:latin typeface="Calibri"/>
              <a:ea typeface="Calibri"/>
              <a:cs typeface="Calibri"/>
              <a:sym typeface="Calibri"/>
            </a:endParaRPr>
          </a:p>
        </p:txBody>
      </p:sp>
      <p:sp>
        <p:nvSpPr>
          <p:cNvPr id="106" name="Google Shape;106;p2"/>
          <p:cNvSpPr txBox="1"/>
          <p:nvPr/>
        </p:nvSpPr>
        <p:spPr>
          <a:xfrm>
            <a:off x="273509" y="347156"/>
            <a:ext cx="3653612" cy="646331"/>
          </a:xfrm>
          <a:prstGeom prst="rect">
            <a:avLst/>
          </a:prstGeom>
          <a:solidFill>
            <a:srgbClr val="FF33CC"/>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lt1"/>
                </a:solidFill>
                <a:latin typeface="Calibri"/>
                <a:ea typeface="Calibri"/>
                <a:cs typeface="Calibri"/>
                <a:sym typeface="Calibri"/>
              </a:rPr>
              <a:t>   Personal, Social and Emotional Development</a:t>
            </a:r>
            <a:endParaRPr/>
          </a:p>
        </p:txBody>
      </p:sp>
      <p:sp>
        <p:nvSpPr>
          <p:cNvPr id="107" name="Google Shape;107;p2"/>
          <p:cNvSpPr txBox="1"/>
          <p:nvPr/>
        </p:nvSpPr>
        <p:spPr>
          <a:xfrm>
            <a:off x="4169869" y="250139"/>
            <a:ext cx="3852300" cy="3186300"/>
          </a:xfrm>
          <a:prstGeom prst="rect">
            <a:avLst/>
          </a:prstGeom>
          <a:solidFill>
            <a:srgbClr val="BBD6EE"/>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5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Children will  have the opportunity  to explore a range of books supported by visuals, props and songs over a 2 week cycle. Promoting the use of repetition</a:t>
            </a:r>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 and key phrases. These support and encourage communication and language development and confidence for storytelling. </a:t>
            </a:r>
            <a:r>
              <a:rPr lang="en-GB" sz="1300" b="1">
                <a:solidFill>
                  <a:schemeClr val="dk1"/>
                </a:solidFill>
                <a:latin typeface="Calibri"/>
                <a:ea typeface="Calibri"/>
                <a:cs typeface="Calibri"/>
                <a:sym typeface="Calibri"/>
              </a:rPr>
              <a:t>This term we will be exploring the outdoor environment going for a listening walk, learning some dinosaur names by syllables and  learning new makaton signs</a:t>
            </a:r>
            <a:r>
              <a:rPr lang="en-GB" sz="1300">
                <a:solidFill>
                  <a:schemeClr val="dk1"/>
                </a:solidFill>
                <a:latin typeface="Calibri"/>
                <a:ea typeface="Calibri"/>
                <a:cs typeface="Calibri"/>
                <a:sym typeface="Calibri"/>
              </a:rPr>
              <a:t>. </a:t>
            </a:r>
            <a:endParaRPr sz="13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 </a:t>
            </a:r>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p:txBody>
      </p:sp>
      <p:sp>
        <p:nvSpPr>
          <p:cNvPr id="108" name="Google Shape;108;p2"/>
          <p:cNvSpPr txBox="1"/>
          <p:nvPr/>
        </p:nvSpPr>
        <p:spPr>
          <a:xfrm>
            <a:off x="8164946" y="250139"/>
            <a:ext cx="3852300" cy="2970600"/>
          </a:xfrm>
          <a:prstGeom prst="rect">
            <a:avLst/>
          </a:prstGeom>
          <a:solidFill>
            <a:srgbClr val="BBD6EE"/>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3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 Physical development is vital for all- round development and both gross and fine motor skills. Outdoor learning is encouraged in all weather so please make sure your child comes suitably  clothed and warmly dressed with gloves and hats so they can explore comfortably.  </a:t>
            </a:r>
            <a:r>
              <a:rPr lang="en-GB" sz="1300" b="1">
                <a:solidFill>
                  <a:schemeClr val="dk1"/>
                </a:solidFill>
                <a:latin typeface="Calibri"/>
                <a:ea typeface="Calibri"/>
                <a:cs typeface="Calibri"/>
                <a:sym typeface="Calibri"/>
              </a:rPr>
              <a:t>This term we will be exploring spatial and positional lanuague and moving in different ways. </a:t>
            </a:r>
            <a:endParaRPr b="1"/>
          </a:p>
          <a:p>
            <a:pPr marL="0" marR="0" lvl="0" indent="0" algn="ctr" rtl="0">
              <a:spcBef>
                <a:spcPts val="0"/>
              </a:spcBef>
              <a:spcAft>
                <a:spcPts val="0"/>
              </a:spcAft>
              <a:buNone/>
            </a:pPr>
            <a:endParaRPr sz="1400">
              <a:solidFill>
                <a:schemeClr val="dk1"/>
              </a:solidFill>
              <a:latin typeface="Calibri"/>
              <a:ea typeface="Calibri"/>
              <a:cs typeface="Calibri"/>
              <a:sym typeface="Calibri"/>
            </a:endParaRPr>
          </a:p>
          <a:p>
            <a:pPr marL="0" marR="0" lvl="0" indent="0" algn="ctr" rtl="0">
              <a:spcBef>
                <a:spcPts val="0"/>
              </a:spcBef>
              <a:spcAft>
                <a:spcPts val="0"/>
              </a:spcAft>
              <a:buNone/>
            </a:pPr>
            <a:endParaRPr sz="1400">
              <a:solidFill>
                <a:schemeClr val="dk1"/>
              </a:solidFill>
              <a:latin typeface="Calibri"/>
              <a:ea typeface="Calibri"/>
              <a:cs typeface="Calibri"/>
              <a:sym typeface="Calibri"/>
            </a:endParaRPr>
          </a:p>
          <a:p>
            <a:pPr marL="0" marR="0" lvl="0" indent="0" algn="ctr" rtl="0">
              <a:spcBef>
                <a:spcPts val="0"/>
              </a:spcBef>
              <a:spcAft>
                <a:spcPts val="0"/>
              </a:spcAft>
              <a:buNone/>
            </a:pPr>
            <a:endParaRPr sz="1400">
              <a:solidFill>
                <a:schemeClr val="dk1"/>
              </a:solidFill>
              <a:latin typeface="Calibri"/>
              <a:ea typeface="Calibri"/>
              <a:cs typeface="Calibri"/>
              <a:sym typeface="Calibri"/>
            </a:endParaRPr>
          </a:p>
        </p:txBody>
      </p:sp>
      <p:sp>
        <p:nvSpPr>
          <p:cNvPr id="109" name="Google Shape;109;p2"/>
          <p:cNvSpPr txBox="1"/>
          <p:nvPr/>
        </p:nvSpPr>
        <p:spPr>
          <a:xfrm>
            <a:off x="8900451" y="347156"/>
            <a:ext cx="2381250" cy="369332"/>
          </a:xfrm>
          <a:prstGeom prst="rect">
            <a:avLst/>
          </a:prstGeom>
          <a:solidFill>
            <a:schemeClr val="accent4"/>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lt1"/>
                </a:solidFill>
                <a:latin typeface="Calibri"/>
                <a:ea typeface="Calibri"/>
                <a:cs typeface="Calibri"/>
                <a:sym typeface="Calibri"/>
              </a:rPr>
              <a:t>Physical Development</a:t>
            </a:r>
            <a:endParaRPr/>
          </a:p>
        </p:txBody>
      </p:sp>
      <p:sp>
        <p:nvSpPr>
          <p:cNvPr id="110" name="Google Shape;110;p2"/>
          <p:cNvSpPr txBox="1"/>
          <p:nvPr/>
        </p:nvSpPr>
        <p:spPr>
          <a:xfrm>
            <a:off x="4636132" y="347156"/>
            <a:ext cx="3143250" cy="369332"/>
          </a:xfrm>
          <a:prstGeom prst="rect">
            <a:avLst/>
          </a:prstGeom>
          <a:solidFill>
            <a:schemeClr val="accent1"/>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a:solidFill>
                  <a:schemeClr val="lt1"/>
                </a:solidFill>
                <a:latin typeface="Calibri"/>
                <a:ea typeface="Calibri"/>
                <a:cs typeface="Calibri"/>
                <a:sym typeface="Calibri"/>
              </a:rPr>
              <a:t> Communication and Language</a:t>
            </a:r>
            <a:endParaRPr/>
          </a:p>
        </p:txBody>
      </p:sp>
      <p:sp>
        <p:nvSpPr>
          <p:cNvPr id="111" name="Google Shape;111;p2"/>
          <p:cNvSpPr txBox="1"/>
          <p:nvPr/>
        </p:nvSpPr>
        <p:spPr>
          <a:xfrm>
            <a:off x="923496" y="3692958"/>
            <a:ext cx="1388768" cy="369332"/>
          </a:xfrm>
          <a:prstGeom prst="rect">
            <a:avLst/>
          </a:prstGeom>
          <a:solidFill>
            <a:srgbClr val="00B05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a:solidFill>
                  <a:schemeClr val="dk1"/>
                </a:solidFill>
                <a:latin typeface="Calibri"/>
                <a:ea typeface="Calibri"/>
                <a:cs typeface="Calibri"/>
                <a:sym typeface="Calibri"/>
              </a:rPr>
              <a:t>    </a:t>
            </a:r>
            <a:r>
              <a:rPr lang="en-GB" sz="1800">
                <a:solidFill>
                  <a:schemeClr val="lt1"/>
                </a:solidFill>
                <a:latin typeface="Calibri"/>
                <a:ea typeface="Calibri"/>
                <a:cs typeface="Calibri"/>
                <a:sym typeface="Calibri"/>
              </a:rPr>
              <a:t>Literacy</a:t>
            </a:r>
            <a:endParaRPr/>
          </a:p>
        </p:txBody>
      </p:sp>
      <p:sp>
        <p:nvSpPr>
          <p:cNvPr id="112" name="Google Shape;112;p2"/>
          <p:cNvSpPr txBox="1"/>
          <p:nvPr/>
        </p:nvSpPr>
        <p:spPr>
          <a:xfrm>
            <a:off x="3194911" y="3627446"/>
            <a:ext cx="2882400" cy="3093900"/>
          </a:xfrm>
          <a:prstGeom prst="rect">
            <a:avLst/>
          </a:prstGeom>
          <a:solidFill>
            <a:srgbClr val="BBD6EE"/>
          </a:solid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dk1"/>
              </a:buClr>
              <a:buSzPts val="1300"/>
              <a:buFont typeface="Calibri"/>
              <a:buNone/>
            </a:pPr>
            <a:endParaRPr sz="1300">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300"/>
              <a:buFont typeface="Calibri"/>
              <a:buNone/>
            </a:pPr>
            <a:endParaRPr sz="1300">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300"/>
              <a:buFont typeface="Calibri"/>
              <a:buNone/>
            </a:pPr>
            <a:endParaRPr sz="1300">
              <a:solidFill>
                <a:schemeClr val="dk1"/>
              </a:solidFill>
              <a:latin typeface="Calibri"/>
              <a:ea typeface="Calibri"/>
              <a:cs typeface="Calibri"/>
              <a:sym typeface="Calibri"/>
            </a:endParaRPr>
          </a:p>
          <a:p>
            <a:pPr marL="0" marR="0" lvl="0" indent="0" algn="ctr" rtl="0">
              <a:spcBef>
                <a:spcPts val="0"/>
              </a:spcBef>
              <a:spcAft>
                <a:spcPts val="0"/>
              </a:spcAft>
              <a:buClr>
                <a:schemeClr val="dk1"/>
              </a:buClr>
              <a:buSzPts val="1300"/>
              <a:buFont typeface="Calibri"/>
              <a:buNone/>
            </a:pPr>
            <a:r>
              <a:rPr lang="en-GB" sz="1300">
                <a:solidFill>
                  <a:schemeClr val="dk1"/>
                </a:solidFill>
                <a:latin typeface="Calibri"/>
                <a:ea typeface="Calibri"/>
                <a:cs typeface="Calibri"/>
                <a:sym typeface="Calibri"/>
              </a:rPr>
              <a:t>Within Daycare we support the development of maths through fun and physical activities such a songs, actions and group games. We focus on the foundations of numbers 1,2,3; representing, recognising numerals and counting. </a:t>
            </a:r>
            <a:endParaRPr sz="1300">
              <a:solidFill>
                <a:schemeClr val="dk1"/>
              </a:solidFill>
              <a:latin typeface="Calibri"/>
              <a:ea typeface="Calibri"/>
              <a:cs typeface="Calibri"/>
              <a:sym typeface="Calibri"/>
            </a:endParaRPr>
          </a:p>
          <a:p>
            <a:pPr marL="0" marR="0" lvl="0" indent="0" algn="ctr" rtl="0">
              <a:spcBef>
                <a:spcPts val="0"/>
              </a:spcBef>
              <a:spcAft>
                <a:spcPts val="0"/>
              </a:spcAft>
              <a:buClr>
                <a:schemeClr val="dk1"/>
              </a:buClr>
              <a:buSzPts val="1300"/>
              <a:buFont typeface="Calibri"/>
              <a:buNone/>
            </a:pPr>
            <a:r>
              <a:rPr lang="en-GB" sz="1300" b="1">
                <a:solidFill>
                  <a:schemeClr val="dk1"/>
                </a:solidFill>
                <a:latin typeface="Calibri"/>
                <a:ea typeface="Calibri"/>
                <a:cs typeface="Calibri"/>
                <a:sym typeface="Calibri"/>
              </a:rPr>
              <a:t>This term we will be using object to count, compare and sort , sequencing stories with support and having a go at games. </a:t>
            </a:r>
            <a:endParaRPr sz="1300" b="1">
              <a:solidFill>
                <a:schemeClr val="dk1"/>
              </a:solidFill>
              <a:latin typeface="Calibri"/>
              <a:ea typeface="Calibri"/>
              <a:cs typeface="Calibri"/>
              <a:sym typeface="Calibri"/>
            </a:endParaRPr>
          </a:p>
          <a:p>
            <a:pPr marL="0" marR="0" lvl="0" indent="0" algn="ctr" rtl="0">
              <a:spcBef>
                <a:spcPts val="0"/>
              </a:spcBef>
              <a:spcAft>
                <a:spcPts val="0"/>
              </a:spcAft>
              <a:buClr>
                <a:schemeClr val="dk1"/>
              </a:buClr>
              <a:buSzPts val="1300"/>
              <a:buFont typeface="Calibri"/>
              <a:buNone/>
            </a:pPr>
            <a:endParaRPr sz="1300" b="1">
              <a:solidFill>
                <a:schemeClr val="dk1"/>
              </a:solidFill>
              <a:latin typeface="Calibri"/>
              <a:ea typeface="Calibri"/>
              <a:cs typeface="Calibri"/>
              <a:sym typeface="Calibri"/>
            </a:endParaRPr>
          </a:p>
        </p:txBody>
      </p:sp>
      <p:sp>
        <p:nvSpPr>
          <p:cNvPr id="113" name="Google Shape;113;p2"/>
          <p:cNvSpPr txBox="1"/>
          <p:nvPr/>
        </p:nvSpPr>
        <p:spPr>
          <a:xfrm>
            <a:off x="9220600" y="3606350"/>
            <a:ext cx="2882400" cy="2940000"/>
          </a:xfrm>
          <a:prstGeom prst="rect">
            <a:avLst/>
          </a:prstGeom>
          <a:solidFill>
            <a:srgbClr val="BBD6EE">
              <a:alpha val="98823"/>
            </a:srgbClr>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ctr" rtl="0">
              <a:spcBef>
                <a:spcPts val="0"/>
              </a:spcBef>
              <a:spcAft>
                <a:spcPts val="0"/>
              </a:spcAft>
              <a:buNone/>
            </a:pPr>
            <a:endParaRPr sz="13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Throughout our topic we will be supporting children  to use their imagination in play and to get creative. We will use props to support understanding storytelling and singing.. </a:t>
            </a:r>
            <a:r>
              <a:rPr lang="en-GB" sz="1300" b="1">
                <a:solidFill>
                  <a:schemeClr val="dk1"/>
                </a:solidFill>
                <a:latin typeface="Calibri"/>
                <a:ea typeface="Calibri"/>
                <a:cs typeface="Calibri"/>
                <a:sym typeface="Calibri"/>
              </a:rPr>
              <a:t>This term we will be making fossils, dinosaur skelton pictures and making bear paper plates. </a:t>
            </a:r>
            <a:endParaRPr sz="1300" b="1">
              <a:solidFill>
                <a:schemeClr val="dk1"/>
              </a:solidFill>
              <a:latin typeface="Calibri"/>
              <a:ea typeface="Calibri"/>
              <a:cs typeface="Calibri"/>
              <a:sym typeface="Calibri"/>
            </a:endParaRPr>
          </a:p>
          <a:p>
            <a:pPr marL="0" marR="0" lvl="0" indent="0" algn="ctr" rtl="0">
              <a:spcBef>
                <a:spcPts val="0"/>
              </a:spcBef>
              <a:spcAft>
                <a:spcPts val="0"/>
              </a:spcAft>
              <a:buNone/>
            </a:pPr>
            <a:endParaRPr sz="1300" b="1">
              <a:solidFill>
                <a:schemeClr val="dk1"/>
              </a:solidFill>
              <a:latin typeface="Calibri"/>
              <a:ea typeface="Calibri"/>
              <a:cs typeface="Calibri"/>
              <a:sym typeface="Calibri"/>
            </a:endParaRPr>
          </a:p>
          <a:p>
            <a:pPr marL="0" marR="0" lvl="0" indent="0" algn="ctr" rtl="0">
              <a:spcBef>
                <a:spcPts val="0"/>
              </a:spcBef>
              <a:spcAft>
                <a:spcPts val="0"/>
              </a:spcAft>
              <a:buNone/>
            </a:pPr>
            <a:endParaRPr sz="1300">
              <a:solidFill>
                <a:schemeClr val="dk1"/>
              </a:solidFill>
              <a:latin typeface="Calibri"/>
              <a:ea typeface="Calibri"/>
              <a:cs typeface="Calibri"/>
              <a:sym typeface="Calibri"/>
            </a:endParaRPr>
          </a:p>
        </p:txBody>
      </p:sp>
      <p:sp>
        <p:nvSpPr>
          <p:cNvPr id="114" name="Google Shape;114;p2"/>
          <p:cNvSpPr txBox="1"/>
          <p:nvPr/>
        </p:nvSpPr>
        <p:spPr>
          <a:xfrm>
            <a:off x="6207758" y="3606358"/>
            <a:ext cx="2882400" cy="3109200"/>
          </a:xfrm>
          <a:prstGeom prst="rect">
            <a:avLst/>
          </a:prstGeom>
          <a:solidFill>
            <a:srgbClr val="BBD6EE"/>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endParaRPr sz="1300">
              <a:solidFill>
                <a:schemeClr val="dk1"/>
              </a:solidFill>
              <a:latin typeface="Calibri"/>
              <a:ea typeface="Calibri"/>
              <a:cs typeface="Calibri"/>
              <a:sym typeface="Calibri"/>
            </a:endParaRPr>
          </a:p>
          <a:p>
            <a:pPr marL="0" marR="0" lvl="0" indent="0" algn="l" rtl="0">
              <a:spcBef>
                <a:spcPts val="0"/>
              </a:spcBef>
              <a:spcAft>
                <a:spcPts val="0"/>
              </a:spcAft>
              <a:buNone/>
            </a:pPr>
            <a:endParaRPr sz="1300">
              <a:solidFill>
                <a:schemeClr val="dk1"/>
              </a:solidFill>
              <a:latin typeface="Calibri"/>
              <a:ea typeface="Calibri"/>
              <a:cs typeface="Calibri"/>
              <a:sym typeface="Calibri"/>
            </a:endParaRPr>
          </a:p>
          <a:p>
            <a:pPr marL="0" marR="0" lvl="0" indent="0" algn="ctr" rtl="0">
              <a:spcBef>
                <a:spcPts val="0"/>
              </a:spcBef>
              <a:spcAft>
                <a:spcPts val="0"/>
              </a:spcAft>
              <a:buNone/>
            </a:pPr>
            <a:r>
              <a:rPr lang="en-GB" sz="1300">
                <a:solidFill>
                  <a:schemeClr val="dk1"/>
                </a:solidFill>
                <a:latin typeface="Calibri"/>
                <a:ea typeface="Calibri"/>
                <a:cs typeface="Calibri"/>
                <a:sym typeface="Calibri"/>
              </a:rPr>
              <a:t>Within Understanding the world we celebrate the children of our community while also making sense of the world around us. We celebrate what makes children unique and respect individual wishes and believes.As a settling this is reflected in put celebrations, within the environment and books.</a:t>
            </a:r>
            <a:r>
              <a:rPr lang="en-GB" sz="1300" b="1">
                <a:solidFill>
                  <a:schemeClr val="dk1"/>
                </a:solidFill>
                <a:latin typeface="Calibri"/>
                <a:ea typeface="Calibri"/>
                <a:cs typeface="Calibri"/>
                <a:sym typeface="Calibri"/>
              </a:rPr>
              <a:t> This term we will be noodle  tasting and experimenting with the colour red, using science to experiment and looking at our family trees. </a:t>
            </a:r>
            <a:endParaRPr b="1"/>
          </a:p>
        </p:txBody>
      </p:sp>
      <p:sp>
        <p:nvSpPr>
          <p:cNvPr id="115" name="Google Shape;115;p2"/>
          <p:cNvSpPr txBox="1"/>
          <p:nvPr/>
        </p:nvSpPr>
        <p:spPr>
          <a:xfrm>
            <a:off x="3376451" y="3768535"/>
            <a:ext cx="2519363" cy="369332"/>
          </a:xfrm>
          <a:prstGeom prst="rect">
            <a:avLst/>
          </a:prstGeom>
          <a:solidFill>
            <a:schemeClr val="accent2"/>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a:solidFill>
                  <a:schemeClr val="dk1"/>
                </a:solidFill>
                <a:latin typeface="Calibri"/>
                <a:ea typeface="Calibri"/>
                <a:cs typeface="Calibri"/>
                <a:sym typeface="Calibri"/>
              </a:rPr>
              <a:t>          </a:t>
            </a:r>
            <a:r>
              <a:rPr lang="en-GB" sz="1800">
                <a:solidFill>
                  <a:schemeClr val="lt1"/>
                </a:solidFill>
                <a:latin typeface="Calibri"/>
                <a:ea typeface="Calibri"/>
                <a:cs typeface="Calibri"/>
                <a:sym typeface="Calibri"/>
              </a:rPr>
              <a:t>Mathematics</a:t>
            </a:r>
            <a:endParaRPr/>
          </a:p>
        </p:txBody>
      </p:sp>
      <p:sp>
        <p:nvSpPr>
          <p:cNvPr id="116" name="Google Shape;116;p2"/>
          <p:cNvSpPr txBox="1"/>
          <p:nvPr/>
        </p:nvSpPr>
        <p:spPr>
          <a:xfrm>
            <a:off x="6254605" y="3692960"/>
            <a:ext cx="2788800" cy="369300"/>
          </a:xfrm>
          <a:prstGeom prst="rect">
            <a:avLst/>
          </a:prstGeom>
          <a:solidFill>
            <a:srgbClr val="9900CC"/>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a:solidFill>
                  <a:schemeClr val="lt1"/>
                </a:solidFill>
                <a:latin typeface="Calibri"/>
                <a:ea typeface="Calibri"/>
                <a:cs typeface="Calibri"/>
                <a:sym typeface="Calibri"/>
              </a:rPr>
              <a:t>Understanding of the World</a:t>
            </a:r>
            <a:endParaRPr/>
          </a:p>
        </p:txBody>
      </p:sp>
      <p:sp>
        <p:nvSpPr>
          <p:cNvPr id="117" name="Google Shape;117;p2"/>
          <p:cNvSpPr txBox="1"/>
          <p:nvPr/>
        </p:nvSpPr>
        <p:spPr>
          <a:xfrm>
            <a:off x="9402125" y="3692950"/>
            <a:ext cx="2519400" cy="646500"/>
          </a:xfrm>
          <a:prstGeom prst="rect">
            <a:avLst/>
          </a:prstGeom>
          <a:solidFill>
            <a:srgbClr val="00B0F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a:solidFill>
                  <a:schemeClr val="lt1"/>
                </a:solidFill>
                <a:latin typeface="Calibri"/>
                <a:ea typeface="Calibri"/>
                <a:cs typeface="Calibri"/>
                <a:sym typeface="Calibri"/>
              </a:rPr>
              <a:t>   Expressive Arts and Design</a:t>
            </a: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716</Words>
  <Application>Microsoft Office PowerPoint</Application>
  <PresentationFormat>Widescreen</PresentationFormat>
  <Paragraphs>74</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9311005 Grace Lee</dc:creator>
  <cp:lastModifiedBy>9311005 Paris Fine</cp:lastModifiedBy>
  <cp:revision>2</cp:revision>
  <dcterms:created xsi:type="dcterms:W3CDTF">2022-01-06T18:42:25Z</dcterms:created>
  <dcterms:modified xsi:type="dcterms:W3CDTF">2023-01-16T21:22:24Z</dcterms:modified>
</cp:coreProperties>
</file>